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
  </p:notesMasterIdLst>
  <p:sldIdLst>
    <p:sldId id="256" r:id="rId2"/>
    <p:sldId id="257" r:id="rId3"/>
    <p:sldId id="258" r:id="rId4"/>
    <p:sldId id="259" r:id="rId5"/>
    <p:sldId id="260" r:id="rId6"/>
    <p:sldId id="261" r:id="rId7"/>
    <p:sldId id="262" r:id="rId8"/>
    <p:sldId id="278" r:id="rId9"/>
    <p:sldId id="279" r:id="rId10"/>
    <p:sldId id="263" r:id="rId11"/>
    <p:sldId id="264" r:id="rId12"/>
    <p:sldId id="266" r:id="rId13"/>
    <p:sldId id="265" r:id="rId14"/>
    <p:sldId id="267" r:id="rId15"/>
    <p:sldId id="268" r:id="rId16"/>
    <p:sldId id="272" r:id="rId17"/>
    <p:sldId id="274" r:id="rId18"/>
    <p:sldId id="276" r:id="rId19"/>
    <p:sldId id="277" r:id="rId20"/>
    <p:sldId id="269" r:id="rId21"/>
    <p:sldId id="270" r:id="rId22"/>
    <p:sldId id="271" r:id="rId23"/>
    <p:sldId id="273"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71"/>
    <p:restoredTop sz="77744"/>
  </p:normalViewPr>
  <p:slideViewPr>
    <p:cSldViewPr snapToGrid="0" snapToObjects="1">
      <p:cViewPr varScale="1">
        <p:scale>
          <a:sx n="88" d="100"/>
          <a:sy n="88" d="100"/>
        </p:scale>
        <p:origin x="172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380520-7CCA-CF4C-A572-A02A424D1F77}" type="datetimeFigureOut">
              <a:rPr kumimoji="1" lang="zh-CN" altLang="en-US" smtClean="0"/>
              <a:t>2022/5/5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F78939-0B6A-DB4B-A223-431635A3271D}" type="slidenum">
              <a:rPr kumimoji="1" lang="zh-CN" altLang="en-US" smtClean="0"/>
              <a:t>‹#›</a:t>
            </a:fld>
            <a:endParaRPr kumimoji="1" lang="zh-CN" altLang="en-US"/>
          </a:p>
        </p:txBody>
      </p:sp>
    </p:spTree>
    <p:extLst>
      <p:ext uri="{BB962C8B-B14F-4D97-AF65-F5344CB8AC3E}">
        <p14:creationId xmlns:p14="http://schemas.microsoft.com/office/powerpoint/2010/main" val="2210641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AU" altLang="zh-CN" sz="1200" b="0" i="0" kern="1200" dirty="0">
                <a:solidFill>
                  <a:schemeClr val="tx1"/>
                </a:solidFill>
                <a:effectLst/>
                <a:latin typeface="+mn-lt"/>
                <a:ea typeface="+mn-ea"/>
                <a:cs typeface="+mn-cs"/>
              </a:rPr>
              <a:t>3. Python is a very </a:t>
            </a:r>
            <a:r>
              <a:rPr lang="en-AU" altLang="zh-CN" sz="1200" b="1" i="0" kern="1200" dirty="0">
                <a:solidFill>
                  <a:schemeClr val="tx1"/>
                </a:solidFill>
                <a:effectLst/>
                <a:latin typeface="+mn-lt"/>
                <a:ea typeface="+mn-ea"/>
                <a:cs typeface="+mn-cs"/>
              </a:rPr>
              <a:t>productive language</a:t>
            </a:r>
            <a:r>
              <a:rPr lang="en-AU" altLang="zh-CN" sz="1200" b="0" i="0" kern="1200" dirty="0">
                <a:solidFill>
                  <a:schemeClr val="tx1"/>
                </a:solidFill>
                <a:effectLst/>
                <a:latin typeface="+mn-lt"/>
                <a:ea typeface="+mn-ea"/>
                <a:cs typeface="+mn-cs"/>
              </a:rPr>
              <a:t>. Due to the simplicity of Python, developers can focus on solving the problem. They don’t need to spend too much time in understanding the </a:t>
            </a:r>
            <a:r>
              <a:rPr lang="en-AU" altLang="zh-CN" sz="1200" b="1" i="0" kern="1200" dirty="0">
                <a:solidFill>
                  <a:schemeClr val="tx1"/>
                </a:solidFill>
                <a:effectLst/>
                <a:latin typeface="+mn-lt"/>
                <a:ea typeface="+mn-ea"/>
                <a:cs typeface="+mn-cs"/>
              </a:rPr>
              <a:t>syntax</a:t>
            </a:r>
            <a:r>
              <a:rPr lang="en-AU" altLang="zh-CN" sz="1200" b="0" i="0" kern="1200" dirty="0">
                <a:solidFill>
                  <a:schemeClr val="tx1"/>
                </a:solidFill>
                <a:effectLst/>
                <a:latin typeface="+mn-lt"/>
                <a:ea typeface="+mn-ea"/>
                <a:cs typeface="+mn-cs"/>
              </a:rPr>
              <a:t> or </a:t>
            </a:r>
            <a:r>
              <a:rPr lang="en-AU" altLang="zh-CN" sz="1200" b="1" i="0" kern="1200" dirty="0" err="1">
                <a:solidFill>
                  <a:schemeClr val="tx1"/>
                </a:solidFill>
                <a:effectLst/>
                <a:latin typeface="+mn-lt"/>
                <a:ea typeface="+mn-ea"/>
                <a:cs typeface="+mn-cs"/>
              </a:rPr>
              <a:t>behavior</a:t>
            </a:r>
            <a:r>
              <a:rPr lang="en-AU" altLang="zh-CN" sz="1200" b="0" i="0" kern="1200" dirty="0">
                <a:solidFill>
                  <a:schemeClr val="tx1"/>
                </a:solidFill>
                <a:effectLst/>
                <a:latin typeface="+mn-lt"/>
                <a:ea typeface="+mn-ea"/>
                <a:cs typeface="+mn-cs"/>
              </a:rPr>
              <a:t> of the programming language. </a:t>
            </a:r>
          </a:p>
          <a:p>
            <a:r>
              <a:rPr lang="en-AU" altLang="zh-CN" sz="1200" b="0" i="0" kern="1200" dirty="0">
                <a:solidFill>
                  <a:schemeClr val="tx1"/>
                </a:solidFill>
                <a:effectLst/>
                <a:latin typeface="+mn-lt"/>
                <a:ea typeface="+mn-ea"/>
                <a:cs typeface="+mn-cs"/>
              </a:rPr>
              <a:t>4. Python is an interpreted language which means that Python directly</a:t>
            </a:r>
            <a:r>
              <a:rPr lang="en-AU" altLang="zh-CN" sz="1200" b="1" i="0" kern="1200" dirty="0">
                <a:solidFill>
                  <a:schemeClr val="tx1"/>
                </a:solidFill>
                <a:effectLst/>
                <a:latin typeface="+mn-lt"/>
                <a:ea typeface="+mn-ea"/>
                <a:cs typeface="+mn-cs"/>
              </a:rPr>
              <a:t> executes the code</a:t>
            </a:r>
            <a:r>
              <a:rPr lang="en-AU" altLang="zh-CN" sz="1200" b="0" i="0" kern="1200" dirty="0">
                <a:solidFill>
                  <a:schemeClr val="tx1"/>
                </a:solidFill>
                <a:effectLst/>
                <a:latin typeface="+mn-lt"/>
                <a:ea typeface="+mn-ea"/>
                <a:cs typeface="+mn-cs"/>
              </a:rPr>
              <a:t> line by line. In case of any error, it stops further execution and reports back the error which has occurred</a:t>
            </a:r>
          </a:p>
          <a:p>
            <a:r>
              <a:rPr lang="en-AU" altLang="zh-CN" sz="1200" b="0" i="0" kern="1200" dirty="0">
                <a:solidFill>
                  <a:schemeClr val="tx1"/>
                </a:solidFill>
                <a:effectLst/>
                <a:latin typeface="+mn-lt"/>
                <a:ea typeface="+mn-ea"/>
                <a:cs typeface="+mn-cs"/>
              </a:rPr>
              <a:t>5. Python doesn’t know the type of variable until we run the code. It automatically assigns the data type during </a:t>
            </a:r>
            <a:r>
              <a:rPr lang="en-AU" altLang="zh-CN" sz="1200" b="1" i="0" kern="1200" dirty="0">
                <a:solidFill>
                  <a:schemeClr val="tx1"/>
                </a:solidFill>
                <a:effectLst/>
                <a:latin typeface="+mn-lt"/>
                <a:ea typeface="+mn-ea"/>
                <a:cs typeface="+mn-cs"/>
              </a:rPr>
              <a:t>execution</a:t>
            </a:r>
          </a:p>
          <a:p>
            <a:pPr fontAlgn="base"/>
            <a:r>
              <a:rPr kumimoji="1" lang="en-AU" altLang="zh-CN" sz="1200" b="1" i="0" kern="1200" dirty="0">
                <a:solidFill>
                  <a:schemeClr val="tx1"/>
                </a:solidFill>
                <a:effectLst/>
                <a:latin typeface="+mn-lt"/>
                <a:ea typeface="+mn-ea"/>
                <a:cs typeface="+mn-cs"/>
              </a:rPr>
              <a:t>6. </a:t>
            </a:r>
            <a:r>
              <a:rPr lang="en-AU" altLang="zh-CN" sz="1200" b="0" i="0" kern="1200" dirty="0">
                <a:solidFill>
                  <a:schemeClr val="tx1"/>
                </a:solidFill>
                <a:effectLst/>
                <a:latin typeface="+mn-lt"/>
                <a:ea typeface="+mn-ea"/>
                <a:cs typeface="+mn-cs"/>
              </a:rPr>
              <a:t>The standard library of Python is huge, you can find almost all the functions needed for your task. So, you don’t have to depend on external libraries.</a:t>
            </a:r>
          </a:p>
          <a:p>
            <a:pPr fontAlgn="base"/>
            <a:r>
              <a:rPr lang="en-AU" altLang="zh-CN" sz="1200" b="0" i="0" kern="1200" dirty="0">
                <a:solidFill>
                  <a:schemeClr val="tx1"/>
                </a:solidFill>
                <a:effectLst/>
                <a:latin typeface="+mn-lt"/>
                <a:ea typeface="+mn-ea"/>
                <a:cs typeface="+mn-cs"/>
              </a:rPr>
              <a:t>But even if you do, a </a:t>
            </a:r>
            <a:r>
              <a:rPr lang="en-AU" altLang="zh-CN" sz="1200" b="1" i="0" kern="1200" dirty="0">
                <a:solidFill>
                  <a:schemeClr val="tx1"/>
                </a:solidFill>
                <a:effectLst/>
                <a:latin typeface="+mn-lt"/>
                <a:ea typeface="+mn-ea"/>
                <a:cs typeface="+mn-cs"/>
              </a:rPr>
              <a:t>Python package manager (pip) </a:t>
            </a:r>
            <a:r>
              <a:rPr lang="en-AU" altLang="zh-CN" sz="1200" b="0" i="0" kern="1200" dirty="0">
                <a:solidFill>
                  <a:schemeClr val="tx1"/>
                </a:solidFill>
                <a:effectLst/>
                <a:latin typeface="+mn-lt"/>
                <a:ea typeface="+mn-ea"/>
                <a:cs typeface="+mn-cs"/>
              </a:rPr>
              <a:t>makes things easier to import other great packages from the </a:t>
            </a:r>
            <a:r>
              <a:rPr lang="en-AU" altLang="zh-CN" sz="1200" b="1" i="0" kern="1200" dirty="0">
                <a:solidFill>
                  <a:schemeClr val="tx1"/>
                </a:solidFill>
                <a:effectLst/>
                <a:latin typeface="+mn-lt"/>
                <a:ea typeface="+mn-ea"/>
                <a:cs typeface="+mn-cs"/>
              </a:rPr>
              <a:t>Python package index (</a:t>
            </a:r>
            <a:r>
              <a:rPr lang="en-AU" altLang="zh-CN" sz="1200" b="1" i="0" kern="1200" dirty="0" err="1">
                <a:solidFill>
                  <a:schemeClr val="tx1"/>
                </a:solidFill>
                <a:effectLst/>
                <a:latin typeface="+mn-lt"/>
                <a:ea typeface="+mn-ea"/>
                <a:cs typeface="+mn-cs"/>
              </a:rPr>
              <a:t>PyPi</a:t>
            </a:r>
            <a:r>
              <a:rPr lang="en-AU" altLang="zh-CN" sz="1200" b="1" i="0" kern="1200" dirty="0">
                <a:solidFill>
                  <a:schemeClr val="tx1"/>
                </a:solidFill>
                <a:effectLst/>
                <a:latin typeface="+mn-lt"/>
                <a:ea typeface="+mn-ea"/>
                <a:cs typeface="+mn-cs"/>
              </a:rPr>
              <a:t>)</a:t>
            </a:r>
            <a:r>
              <a:rPr lang="en-AU" altLang="zh-CN" sz="1200" b="0" i="0" kern="1200" dirty="0">
                <a:solidFill>
                  <a:schemeClr val="tx1"/>
                </a:solidFill>
                <a:effectLst/>
                <a:latin typeface="+mn-lt"/>
                <a:ea typeface="+mn-ea"/>
                <a:cs typeface="+mn-cs"/>
              </a:rPr>
              <a:t>. It consists of over 200,000 packages.</a:t>
            </a:r>
            <a:endParaRPr kumimoji="1" lang="en-AU" altLang="zh-CN" sz="1200" b="1" i="0" kern="1200" dirty="0">
              <a:solidFill>
                <a:schemeClr val="tx1"/>
              </a:solidFill>
              <a:effectLst/>
              <a:latin typeface="+mn-lt"/>
              <a:ea typeface="+mn-ea"/>
              <a:cs typeface="+mn-cs"/>
            </a:endParaRPr>
          </a:p>
          <a:p>
            <a:r>
              <a:rPr kumimoji="1" lang="en-AU" altLang="zh-CN" sz="1200" b="1" i="0" kern="1200" dirty="0">
                <a:solidFill>
                  <a:schemeClr val="tx1"/>
                </a:solidFill>
                <a:effectLst/>
                <a:latin typeface="+mn-lt"/>
                <a:ea typeface="+mn-ea"/>
                <a:cs typeface="+mn-cs"/>
              </a:rPr>
              <a:t>7. </a:t>
            </a:r>
            <a:r>
              <a:rPr kumimoji="1" lang="en-AU" altLang="zh-CN" sz="1200" b="1" i="0" kern="1200" dirty="0" err="1">
                <a:solidFill>
                  <a:schemeClr val="tx1"/>
                </a:solidFill>
                <a:effectLst/>
                <a:latin typeface="+mn-lt"/>
                <a:ea typeface="+mn-ea"/>
                <a:cs typeface="+mn-cs"/>
              </a:rPr>
              <a:t>Portaility</a:t>
            </a:r>
            <a:r>
              <a:rPr kumimoji="1" lang="en-AU" altLang="zh-CN" sz="1200" b="1" i="0" kern="1200" dirty="0">
                <a:solidFill>
                  <a:schemeClr val="tx1"/>
                </a:solidFill>
                <a:effectLst/>
                <a:latin typeface="+mn-lt"/>
                <a:ea typeface="+mn-ea"/>
                <a:cs typeface="+mn-cs"/>
              </a:rPr>
              <a:t>: </a:t>
            </a:r>
            <a:r>
              <a:rPr lang="en-AU" altLang="zh-CN" sz="1200" b="0" i="0" kern="1200" dirty="0">
                <a:solidFill>
                  <a:schemeClr val="tx1"/>
                </a:solidFill>
                <a:effectLst/>
                <a:latin typeface="+mn-lt"/>
                <a:ea typeface="+mn-ea"/>
                <a:cs typeface="+mn-cs"/>
              </a:rPr>
              <a:t>In many languages like C/C++, you need to change your </a:t>
            </a:r>
            <a:r>
              <a:rPr lang="en-AU" altLang="zh-CN" sz="1200" b="1" i="0" kern="1200" dirty="0">
                <a:solidFill>
                  <a:schemeClr val="tx1"/>
                </a:solidFill>
                <a:effectLst/>
                <a:latin typeface="+mn-lt"/>
                <a:ea typeface="+mn-ea"/>
                <a:cs typeface="+mn-cs"/>
              </a:rPr>
              <a:t>code</a:t>
            </a:r>
            <a:r>
              <a:rPr lang="en-AU" altLang="zh-CN" sz="1200" b="0" i="0" kern="1200" dirty="0">
                <a:solidFill>
                  <a:schemeClr val="tx1"/>
                </a:solidFill>
                <a:effectLst/>
                <a:latin typeface="+mn-lt"/>
                <a:ea typeface="+mn-ea"/>
                <a:cs typeface="+mn-cs"/>
              </a:rPr>
              <a:t> to run the program on different platforms. That is not the same with Python. You only write once and run it anywhere.</a:t>
            </a:r>
            <a:endParaRPr kumimoji="1" lang="zh-CN" altLang="en-US" dirty="0"/>
          </a:p>
        </p:txBody>
      </p:sp>
      <p:sp>
        <p:nvSpPr>
          <p:cNvPr id="4" name="灯片编号占位符 3"/>
          <p:cNvSpPr>
            <a:spLocks noGrp="1"/>
          </p:cNvSpPr>
          <p:nvPr>
            <p:ph type="sldNum" sz="quarter" idx="5"/>
          </p:nvPr>
        </p:nvSpPr>
        <p:spPr/>
        <p:txBody>
          <a:bodyPr/>
          <a:lstStyle/>
          <a:p>
            <a:fld id="{07F78939-0B6A-DB4B-A223-431635A3271D}" type="slidenum">
              <a:rPr kumimoji="1" lang="zh-CN" altLang="en-US" smtClean="0"/>
              <a:t>3</a:t>
            </a:fld>
            <a:endParaRPr kumimoji="1" lang="zh-CN" altLang="en-US"/>
          </a:p>
        </p:txBody>
      </p:sp>
    </p:spTree>
    <p:extLst>
      <p:ext uri="{BB962C8B-B14F-4D97-AF65-F5344CB8AC3E}">
        <p14:creationId xmlns:p14="http://schemas.microsoft.com/office/powerpoint/2010/main" val="1832820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AU" altLang="zh-CN" dirty="0"/>
              <a:t>Integrated development environment (IDE): a software application that provides comprehensive facilities to computer programmers for software development.</a:t>
            </a:r>
            <a:endParaRPr lang="en-AU" altLang="zh-CN" dirty="0"/>
          </a:p>
          <a:p>
            <a:endParaRPr kumimoji="1" lang="zh-CN" altLang="en-US" dirty="0"/>
          </a:p>
        </p:txBody>
      </p:sp>
      <p:sp>
        <p:nvSpPr>
          <p:cNvPr id="4" name="灯片编号占位符 3"/>
          <p:cNvSpPr>
            <a:spLocks noGrp="1"/>
          </p:cNvSpPr>
          <p:nvPr>
            <p:ph type="sldNum" sz="quarter" idx="5"/>
          </p:nvPr>
        </p:nvSpPr>
        <p:spPr/>
        <p:txBody>
          <a:bodyPr/>
          <a:lstStyle/>
          <a:p>
            <a:fld id="{07F78939-0B6A-DB4B-A223-431635A3271D}" type="slidenum">
              <a:rPr kumimoji="1" lang="zh-CN" altLang="en-US" smtClean="0"/>
              <a:t>7</a:t>
            </a:fld>
            <a:endParaRPr kumimoji="1" lang="zh-CN" altLang="en-US"/>
          </a:p>
        </p:txBody>
      </p:sp>
    </p:spTree>
    <p:extLst>
      <p:ext uri="{BB962C8B-B14F-4D97-AF65-F5344CB8AC3E}">
        <p14:creationId xmlns:p14="http://schemas.microsoft.com/office/powerpoint/2010/main" val="1532282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7F78939-0B6A-DB4B-A223-431635A3271D}" type="slidenum">
              <a:rPr kumimoji="1" lang="zh-CN" altLang="en-US" smtClean="0"/>
              <a:t>22</a:t>
            </a:fld>
            <a:endParaRPr kumimoji="1" lang="zh-CN" altLang="en-US"/>
          </a:p>
        </p:txBody>
      </p:sp>
    </p:spTree>
    <p:extLst>
      <p:ext uri="{BB962C8B-B14F-4D97-AF65-F5344CB8AC3E}">
        <p14:creationId xmlns:p14="http://schemas.microsoft.com/office/powerpoint/2010/main" val="144391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0" i="0" cap="none"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5/5/22</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7529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5/5/22</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2957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5/5/22</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041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5/5/22</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169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5/5/22</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2046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5/5/22</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72092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5/5/22</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1379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5/5/22</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802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5/5/22</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5170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5/5/22</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676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5/5/22</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7170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lIns="109728" tIns="109728" rIns="109728" bIns="91440" anchor="ct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lIns="109728" tIns="109728" rIns="109728"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lIns="109728" tIns="109728" rIns="109728" bIns="91440" anchor="ctr"/>
          <a:lstStyle>
            <a:lvl1pPr algn="l">
              <a:defRPr sz="1200" b="0" i="0" cap="all" spc="100" baseline="0">
                <a:solidFill>
                  <a:schemeClr val="tx1">
                    <a:tint val="75000"/>
                  </a:schemeClr>
                </a:solidFill>
              </a:defRPr>
            </a:lvl1pPr>
          </a:lstStyle>
          <a:p>
            <a:fld id="{6A4B53A7-3209-46A6-9454-F38EAC8F11E7}" type="datetimeFigureOut">
              <a:rPr lang="en-US" smtClean="0"/>
              <a:pPr/>
              <a:t>5/5/22</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lIns="109728" tIns="109728" rIns="109728" bIns="91440" anchor="ctr"/>
          <a:lstStyle>
            <a:lvl1pPr algn="ctr">
              <a:defRPr sz="1200" b="0" i="0" cap="none"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lIns="109728" tIns="109728" rIns="109728" bIns="9144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1428906598"/>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10000"/>
        </a:lnSpc>
        <a:spcBef>
          <a:spcPct val="0"/>
        </a:spcBef>
        <a:buNone/>
        <a:defRPr sz="4400" kern="1200" spc="16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spc="15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spc="15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spc="15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spc="15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spc="15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docs.python.org/3/library/functions.html"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视频 3" descr="绿色的蛇&#10;&#10;描述已自动生成">
            <a:extLst>
              <a:ext uri="{FF2B5EF4-FFF2-40B4-BE49-F238E27FC236}">
                <a16:creationId xmlns:a16="http://schemas.microsoft.com/office/drawing/2014/main" id="{4BDFBA4A-BADE-CF7F-5D82-06C119968CE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r="1" b="285"/>
          <a:stretch/>
        </p:blipFill>
        <p:spPr>
          <a:xfrm>
            <a:off x="1" y="10"/>
            <a:ext cx="12192000" cy="6857990"/>
          </a:xfrm>
          <a:prstGeom prst="rect">
            <a:avLst/>
          </a:prstGeom>
        </p:spPr>
      </p:pic>
      <p:sp>
        <p:nvSpPr>
          <p:cNvPr id="11" name="Rectangle 10">
            <a:extLst>
              <a:ext uri="{FF2B5EF4-FFF2-40B4-BE49-F238E27FC236}">
                <a16:creationId xmlns:a16="http://schemas.microsoft.com/office/drawing/2014/main" id="{2D92A843-3FA1-4DFF-99F6-47FA457D7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14761" cy="6858000"/>
          </a:xfrm>
          <a:prstGeom prst="rect">
            <a:avLst/>
          </a:prstGeom>
          <a:gradFill flip="none" rotWithShape="1">
            <a:gsLst>
              <a:gs pos="100000">
                <a:schemeClr val="accent4">
                  <a:alpha val="60000"/>
                </a:schemeClr>
              </a:gs>
              <a:gs pos="0">
                <a:schemeClr val="accent2">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DE8C7384-641F-5443-BCAA-54E26F630894}"/>
              </a:ext>
            </a:extLst>
          </p:cNvPr>
          <p:cNvSpPr>
            <a:spLocks noGrp="1"/>
          </p:cNvSpPr>
          <p:nvPr>
            <p:ph type="ctrTitle"/>
          </p:nvPr>
        </p:nvSpPr>
        <p:spPr>
          <a:xfrm>
            <a:off x="215090" y="1345380"/>
            <a:ext cx="3978538" cy="3626217"/>
          </a:xfrm>
        </p:spPr>
        <p:txBody>
          <a:bodyPr anchor="b">
            <a:normAutofit/>
          </a:bodyPr>
          <a:lstStyle/>
          <a:p>
            <a:pPr algn="r"/>
            <a:r>
              <a:rPr kumimoji="1" lang="en-US" altLang="zh-CN" sz="4400" dirty="0">
                <a:solidFill>
                  <a:schemeClr val="bg1"/>
                </a:solidFill>
              </a:rPr>
              <a:t>Introduction</a:t>
            </a:r>
            <a:r>
              <a:rPr kumimoji="1" lang="zh-CN" altLang="en-US" sz="4400" dirty="0">
                <a:solidFill>
                  <a:schemeClr val="bg1"/>
                </a:solidFill>
              </a:rPr>
              <a:t> </a:t>
            </a:r>
            <a:r>
              <a:rPr kumimoji="1" lang="en-US" altLang="zh-CN" sz="4400" dirty="0">
                <a:solidFill>
                  <a:schemeClr val="bg1"/>
                </a:solidFill>
              </a:rPr>
              <a:t>to</a:t>
            </a:r>
            <a:r>
              <a:rPr kumimoji="1" lang="zh-CN" altLang="en-US" sz="4400" dirty="0">
                <a:solidFill>
                  <a:schemeClr val="bg1"/>
                </a:solidFill>
              </a:rPr>
              <a:t> </a:t>
            </a:r>
            <a:r>
              <a:rPr kumimoji="1" lang="en-US" altLang="zh-CN" sz="4400" dirty="0">
                <a:solidFill>
                  <a:schemeClr val="bg1"/>
                </a:solidFill>
              </a:rPr>
              <a:t>Python</a:t>
            </a:r>
            <a:endParaRPr kumimoji="1" lang="zh-CN" altLang="en-US" sz="4400" dirty="0">
              <a:solidFill>
                <a:schemeClr val="bg1"/>
              </a:solidFill>
            </a:endParaRPr>
          </a:p>
        </p:txBody>
      </p:sp>
      <p:sp>
        <p:nvSpPr>
          <p:cNvPr id="3" name="副标题 2">
            <a:extLst>
              <a:ext uri="{FF2B5EF4-FFF2-40B4-BE49-F238E27FC236}">
                <a16:creationId xmlns:a16="http://schemas.microsoft.com/office/drawing/2014/main" id="{983961BF-D010-0C44-832F-F6E1852B4415}"/>
              </a:ext>
            </a:extLst>
          </p:cNvPr>
          <p:cNvSpPr>
            <a:spLocks noGrp="1"/>
          </p:cNvSpPr>
          <p:nvPr>
            <p:ph type="subTitle" idx="1"/>
          </p:nvPr>
        </p:nvSpPr>
        <p:spPr>
          <a:xfrm>
            <a:off x="793159" y="5170453"/>
            <a:ext cx="3672963" cy="990197"/>
          </a:xfrm>
        </p:spPr>
        <p:txBody>
          <a:bodyPr>
            <a:normAutofit/>
          </a:bodyPr>
          <a:lstStyle/>
          <a:p>
            <a:pPr algn="r"/>
            <a:r>
              <a:rPr kumimoji="1" lang="en-US" altLang="zh-CN" dirty="0" err="1">
                <a:solidFill>
                  <a:schemeClr val="bg1"/>
                </a:solidFill>
              </a:rPr>
              <a:t>Yifeng</a:t>
            </a:r>
            <a:r>
              <a:rPr kumimoji="1" lang="zh-CN" altLang="en-US" dirty="0">
                <a:solidFill>
                  <a:schemeClr val="bg1"/>
                </a:solidFill>
              </a:rPr>
              <a:t> </a:t>
            </a:r>
            <a:r>
              <a:rPr kumimoji="1" lang="en-US" altLang="zh-CN" dirty="0">
                <a:solidFill>
                  <a:schemeClr val="bg1"/>
                </a:solidFill>
              </a:rPr>
              <a:t>Peng</a:t>
            </a:r>
            <a:endParaRPr kumimoji="1" lang="zh-CN" altLang="en-US" dirty="0">
              <a:solidFill>
                <a:schemeClr val="bg1"/>
              </a:solidFill>
            </a:endParaRPr>
          </a:p>
        </p:txBody>
      </p:sp>
      <p:sp>
        <p:nvSpPr>
          <p:cNvPr id="13"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57736" y="815001"/>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5" name="Graphic 15">
            <a:extLst>
              <a:ext uri="{FF2B5EF4-FFF2-40B4-BE49-F238E27FC236}">
                <a16:creationId xmlns:a16="http://schemas.microsoft.com/office/drawing/2014/main" id="{8550FED7-7C32-42BB-98DB-30272A63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16516" y="104429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cxnSp>
        <p:nvCxnSpPr>
          <p:cNvPr id="17" name="Straight Connector 16">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274341"/>
            <a:ext cx="11353800"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521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8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379892-2617-F949-80DF-3F75E3D740AF}"/>
              </a:ext>
            </a:extLst>
          </p:cNvPr>
          <p:cNvSpPr>
            <a:spLocks noGrp="1"/>
          </p:cNvSpPr>
          <p:nvPr>
            <p:ph type="title"/>
          </p:nvPr>
        </p:nvSpPr>
        <p:spPr/>
        <p:txBody>
          <a:bodyPr/>
          <a:lstStyle/>
          <a:p>
            <a:r>
              <a:rPr kumimoji="1" lang="en-AU" altLang="zh-CN" dirty="0"/>
              <a:t>Python</a:t>
            </a:r>
            <a:r>
              <a:rPr kumimoji="1" lang="zh-CN" altLang="en-US" dirty="0"/>
              <a:t> </a:t>
            </a:r>
            <a:r>
              <a:rPr kumimoji="1" lang="en-US" altLang="zh-CN" dirty="0"/>
              <a:t>Keywords and Identifiers</a:t>
            </a:r>
            <a:endParaRPr kumimoji="1" lang="zh-CN" altLang="en-US" dirty="0"/>
          </a:p>
        </p:txBody>
      </p:sp>
      <p:sp>
        <p:nvSpPr>
          <p:cNvPr id="3" name="内容占位符 2">
            <a:extLst>
              <a:ext uri="{FF2B5EF4-FFF2-40B4-BE49-F238E27FC236}">
                <a16:creationId xmlns:a16="http://schemas.microsoft.com/office/drawing/2014/main" id="{AA5B2546-B3B4-7B4D-963C-3E71AEBC3C0B}"/>
              </a:ext>
            </a:extLst>
          </p:cNvPr>
          <p:cNvSpPr>
            <a:spLocks noGrp="1"/>
          </p:cNvSpPr>
          <p:nvPr>
            <p:ph idx="1"/>
          </p:nvPr>
        </p:nvSpPr>
        <p:spPr>
          <a:xfrm>
            <a:off x="838200" y="1646361"/>
            <a:ext cx="10515600" cy="4846514"/>
          </a:xfrm>
        </p:spPr>
        <p:txBody>
          <a:bodyPr/>
          <a:lstStyle/>
          <a:p>
            <a:r>
              <a:rPr kumimoji="1" lang="en-AU" altLang="zh-CN" dirty="0"/>
              <a:t>Keywords</a:t>
            </a:r>
          </a:p>
          <a:p>
            <a:pPr lvl="1"/>
            <a:r>
              <a:rPr kumimoji="1" lang="en-AU" altLang="zh-CN" dirty="0"/>
              <a:t>Reserved words in Python</a:t>
            </a:r>
          </a:p>
          <a:p>
            <a:pPr lvl="1"/>
            <a:r>
              <a:rPr kumimoji="1" lang="en-AU" altLang="zh-CN" dirty="0"/>
              <a:t>We cannot use a keyword as a variable name, function name or any other identifier</a:t>
            </a:r>
          </a:p>
          <a:p>
            <a:pPr lvl="1"/>
            <a:r>
              <a:rPr kumimoji="1" lang="en-AU" altLang="zh-CN" dirty="0"/>
              <a:t>Define the syntax and structure of the Python language</a:t>
            </a:r>
          </a:p>
          <a:p>
            <a:pPr lvl="1"/>
            <a:r>
              <a:rPr kumimoji="1" lang="en-AU" altLang="zh-CN" dirty="0"/>
              <a:t>Case sensitive</a:t>
            </a:r>
          </a:p>
          <a:p>
            <a:r>
              <a:rPr kumimoji="1" lang="en-AU" altLang="zh-CN" dirty="0"/>
              <a:t>Identifiers</a:t>
            </a:r>
          </a:p>
          <a:p>
            <a:pPr lvl="1"/>
            <a:r>
              <a:rPr kumimoji="1" lang="en-AU" altLang="zh-CN" dirty="0"/>
              <a:t>Defined by user</a:t>
            </a:r>
          </a:p>
          <a:p>
            <a:pPr lvl="1"/>
            <a:r>
              <a:rPr kumimoji="1" lang="en-AU" altLang="zh-CN" dirty="0"/>
              <a:t>Names given to entities like class, functions, variables, etc.</a:t>
            </a:r>
          </a:p>
          <a:p>
            <a:pPr lvl="1"/>
            <a:r>
              <a:rPr kumimoji="1" lang="en-AU" altLang="zh-CN" dirty="0"/>
              <a:t>Helps to differentiate one entity from another</a:t>
            </a:r>
          </a:p>
          <a:p>
            <a:endParaRPr kumimoji="1" lang="zh-CN" altLang="en-US" dirty="0"/>
          </a:p>
        </p:txBody>
      </p:sp>
    </p:spTree>
    <p:extLst>
      <p:ext uri="{BB962C8B-B14F-4D97-AF65-F5344CB8AC3E}">
        <p14:creationId xmlns:p14="http://schemas.microsoft.com/office/powerpoint/2010/main" val="1844830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379892-2617-F949-80DF-3F75E3D740AF}"/>
              </a:ext>
            </a:extLst>
          </p:cNvPr>
          <p:cNvSpPr>
            <a:spLocks noGrp="1"/>
          </p:cNvSpPr>
          <p:nvPr>
            <p:ph type="title"/>
          </p:nvPr>
        </p:nvSpPr>
        <p:spPr/>
        <p:txBody>
          <a:bodyPr/>
          <a:lstStyle/>
          <a:p>
            <a:r>
              <a:rPr kumimoji="1" lang="en-AU" altLang="zh-CN" dirty="0"/>
              <a:t>Python</a:t>
            </a:r>
            <a:r>
              <a:rPr kumimoji="1" lang="zh-CN" altLang="en-US" dirty="0"/>
              <a:t> </a:t>
            </a:r>
            <a:r>
              <a:rPr kumimoji="1" lang="en-US" altLang="zh-CN" dirty="0"/>
              <a:t>Keywords and Identifiers</a:t>
            </a:r>
            <a:endParaRPr kumimoji="1" lang="zh-CN" altLang="en-US" dirty="0"/>
          </a:p>
        </p:txBody>
      </p:sp>
      <p:sp>
        <p:nvSpPr>
          <p:cNvPr id="3" name="内容占位符 2">
            <a:extLst>
              <a:ext uri="{FF2B5EF4-FFF2-40B4-BE49-F238E27FC236}">
                <a16:creationId xmlns:a16="http://schemas.microsoft.com/office/drawing/2014/main" id="{AA5B2546-B3B4-7B4D-963C-3E71AEBC3C0B}"/>
              </a:ext>
            </a:extLst>
          </p:cNvPr>
          <p:cNvSpPr>
            <a:spLocks noGrp="1"/>
          </p:cNvSpPr>
          <p:nvPr>
            <p:ph idx="1"/>
          </p:nvPr>
        </p:nvSpPr>
        <p:spPr>
          <a:xfrm>
            <a:off x="838200" y="1646361"/>
            <a:ext cx="10515600" cy="4846514"/>
          </a:xfrm>
        </p:spPr>
        <p:txBody>
          <a:bodyPr/>
          <a:lstStyle/>
          <a:p>
            <a:r>
              <a:rPr kumimoji="1" lang="en-AU" altLang="zh-CN" dirty="0"/>
              <a:t>All keywords in Python 3.10</a:t>
            </a:r>
          </a:p>
          <a:p>
            <a:pPr lvl="1"/>
            <a:endParaRPr kumimoji="1" lang="en-AU" altLang="zh-CN" dirty="0"/>
          </a:p>
          <a:p>
            <a:pPr lvl="1"/>
            <a:endParaRPr kumimoji="1" lang="zh-CN" altLang="en-US" dirty="0"/>
          </a:p>
        </p:txBody>
      </p:sp>
      <p:pic>
        <p:nvPicPr>
          <p:cNvPr id="5" name="图片 4">
            <a:extLst>
              <a:ext uri="{FF2B5EF4-FFF2-40B4-BE49-F238E27FC236}">
                <a16:creationId xmlns:a16="http://schemas.microsoft.com/office/drawing/2014/main" id="{973C281A-3E4B-5943-AEA8-49932AEEDEFD}"/>
              </a:ext>
            </a:extLst>
          </p:cNvPr>
          <p:cNvPicPr>
            <a:picLocks noChangeAspect="1"/>
          </p:cNvPicPr>
          <p:nvPr/>
        </p:nvPicPr>
        <p:blipFill>
          <a:blip r:embed="rId2"/>
          <a:stretch>
            <a:fillRect/>
          </a:stretch>
        </p:blipFill>
        <p:spPr>
          <a:xfrm>
            <a:off x="1695450" y="2296128"/>
            <a:ext cx="8801100" cy="4457700"/>
          </a:xfrm>
          <a:prstGeom prst="rect">
            <a:avLst/>
          </a:prstGeom>
        </p:spPr>
      </p:pic>
    </p:spTree>
    <p:extLst>
      <p:ext uri="{BB962C8B-B14F-4D97-AF65-F5344CB8AC3E}">
        <p14:creationId xmlns:p14="http://schemas.microsoft.com/office/powerpoint/2010/main" val="2720307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379892-2617-F949-80DF-3F75E3D740AF}"/>
              </a:ext>
            </a:extLst>
          </p:cNvPr>
          <p:cNvSpPr>
            <a:spLocks noGrp="1"/>
          </p:cNvSpPr>
          <p:nvPr>
            <p:ph type="title"/>
          </p:nvPr>
        </p:nvSpPr>
        <p:spPr/>
        <p:txBody>
          <a:bodyPr/>
          <a:lstStyle/>
          <a:p>
            <a:r>
              <a:rPr kumimoji="1" lang="en-AU" altLang="zh-CN" dirty="0"/>
              <a:t>Python</a:t>
            </a:r>
            <a:r>
              <a:rPr kumimoji="1" lang="zh-CN" altLang="en-US" dirty="0"/>
              <a:t> </a:t>
            </a:r>
            <a:r>
              <a:rPr kumimoji="1" lang="en-US" altLang="zh-CN" dirty="0"/>
              <a:t>Keywords and Identifiers</a:t>
            </a:r>
            <a:endParaRPr kumimoji="1" lang="zh-CN" altLang="en-US" dirty="0"/>
          </a:p>
        </p:txBody>
      </p:sp>
      <p:sp>
        <p:nvSpPr>
          <p:cNvPr id="3" name="内容占位符 2">
            <a:extLst>
              <a:ext uri="{FF2B5EF4-FFF2-40B4-BE49-F238E27FC236}">
                <a16:creationId xmlns:a16="http://schemas.microsoft.com/office/drawing/2014/main" id="{AA5B2546-B3B4-7B4D-963C-3E71AEBC3C0B}"/>
              </a:ext>
            </a:extLst>
          </p:cNvPr>
          <p:cNvSpPr>
            <a:spLocks noGrp="1"/>
          </p:cNvSpPr>
          <p:nvPr>
            <p:ph idx="1"/>
          </p:nvPr>
        </p:nvSpPr>
        <p:spPr>
          <a:xfrm>
            <a:off x="838200" y="1646361"/>
            <a:ext cx="11353800" cy="4846514"/>
          </a:xfrm>
        </p:spPr>
        <p:txBody>
          <a:bodyPr/>
          <a:lstStyle/>
          <a:p>
            <a:r>
              <a:rPr kumimoji="1" lang="en-AU" altLang="zh-CN" dirty="0"/>
              <a:t>Identifier rules</a:t>
            </a:r>
          </a:p>
          <a:p>
            <a:pPr lvl="1"/>
            <a:r>
              <a:rPr kumimoji="1" lang="en-AU" altLang="zh-CN" dirty="0"/>
              <a:t>Identifiers can be a combination of letters in lowercase (a to z) or uppercase (A to Z) or digits (0 to 9) or an underscore _. Names like </a:t>
            </a:r>
            <a:r>
              <a:rPr kumimoji="1" lang="en-AU" altLang="zh-CN" dirty="0" err="1"/>
              <a:t>myClass</a:t>
            </a:r>
            <a:r>
              <a:rPr kumimoji="1" lang="en-AU" altLang="zh-CN" dirty="0"/>
              <a:t>, var_1 and </a:t>
            </a:r>
            <a:r>
              <a:rPr kumimoji="1" lang="en-AU" altLang="zh-CN" dirty="0" err="1"/>
              <a:t>print_this_to_screen</a:t>
            </a:r>
            <a:r>
              <a:rPr kumimoji="1" lang="en-AU" altLang="zh-CN" dirty="0"/>
              <a:t>, all are valid example. However, the first character cannot be digit. E.g. ”123abc” is invalid.</a:t>
            </a:r>
          </a:p>
          <a:p>
            <a:pPr lvl="1"/>
            <a:r>
              <a:rPr kumimoji="1" lang="en-AU" altLang="zh-CN" dirty="0"/>
              <a:t>Keywords and</a:t>
            </a:r>
            <a:r>
              <a:rPr kumimoji="1" lang="zh-CN" altLang="en-US" dirty="0"/>
              <a:t> </a:t>
            </a:r>
            <a:r>
              <a:rPr kumimoji="1" lang="en-AU" altLang="zh-CN" dirty="0"/>
              <a:t>cannot be used as identifiers</a:t>
            </a:r>
          </a:p>
          <a:p>
            <a:pPr lvl="1"/>
            <a:r>
              <a:rPr kumimoji="1" lang="en-AU" altLang="zh-CN" dirty="0"/>
              <a:t>We cannot use special symbols like !@#$ etc. in our identifier.</a:t>
            </a:r>
          </a:p>
          <a:p>
            <a:pPr lvl="1"/>
            <a:r>
              <a:rPr kumimoji="1" lang="en-AU" altLang="zh-CN" dirty="0"/>
              <a:t>No length restriction</a:t>
            </a:r>
          </a:p>
          <a:p>
            <a:pPr lvl="1"/>
            <a:r>
              <a:rPr kumimoji="1" lang="en-AU" altLang="zh-CN" dirty="0"/>
              <a:t>Chinese</a:t>
            </a:r>
            <a:r>
              <a:rPr kumimoji="1" lang="zh-CN" altLang="en-US" dirty="0"/>
              <a:t> </a:t>
            </a:r>
            <a:r>
              <a:rPr kumimoji="1" lang="en-US" altLang="zh-CN" dirty="0"/>
              <a:t>characters can also be used, but not recommended.</a:t>
            </a:r>
          </a:p>
          <a:p>
            <a:pPr lvl="1"/>
            <a:r>
              <a:rPr kumimoji="1" lang="en-US" altLang="zh-CN" dirty="0"/>
              <a:t>No space</a:t>
            </a:r>
            <a:endParaRPr kumimoji="1" lang="en-AU" altLang="zh-CN" dirty="0"/>
          </a:p>
        </p:txBody>
      </p:sp>
    </p:spTree>
    <p:extLst>
      <p:ext uri="{BB962C8B-B14F-4D97-AF65-F5344CB8AC3E}">
        <p14:creationId xmlns:p14="http://schemas.microsoft.com/office/powerpoint/2010/main" val="4119238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513A5-47D5-364B-9976-315FFCAE4533}"/>
              </a:ext>
            </a:extLst>
          </p:cNvPr>
          <p:cNvSpPr>
            <a:spLocks noGrp="1"/>
          </p:cNvSpPr>
          <p:nvPr>
            <p:ph type="title"/>
          </p:nvPr>
        </p:nvSpPr>
        <p:spPr/>
        <p:txBody>
          <a:bodyPr/>
          <a:lstStyle/>
          <a:p>
            <a:r>
              <a:rPr kumimoji="1" lang="en-US" altLang="zh-CN" dirty="0"/>
              <a:t>Practice</a:t>
            </a:r>
            <a:endParaRPr kumimoji="1" lang="zh-CN" altLang="en-US" dirty="0"/>
          </a:p>
        </p:txBody>
      </p:sp>
      <p:sp>
        <p:nvSpPr>
          <p:cNvPr id="3" name="内容占位符 2">
            <a:extLst>
              <a:ext uri="{FF2B5EF4-FFF2-40B4-BE49-F238E27FC236}">
                <a16:creationId xmlns:a16="http://schemas.microsoft.com/office/drawing/2014/main" id="{9F93B686-F760-FC48-AF72-10529CE593FE}"/>
              </a:ext>
            </a:extLst>
          </p:cNvPr>
          <p:cNvSpPr>
            <a:spLocks noGrp="1"/>
          </p:cNvSpPr>
          <p:nvPr>
            <p:ph idx="1"/>
          </p:nvPr>
        </p:nvSpPr>
        <p:spPr/>
        <p:txBody>
          <a:bodyPr/>
          <a:lstStyle/>
          <a:p>
            <a:r>
              <a:rPr kumimoji="1" lang="en-US" altLang="zh-CN" dirty="0"/>
              <a:t>Which</a:t>
            </a:r>
            <a:r>
              <a:rPr kumimoji="1" lang="zh-CN" altLang="en-US" dirty="0"/>
              <a:t> </a:t>
            </a:r>
            <a:r>
              <a:rPr kumimoji="1" lang="en-US" altLang="zh-CN" dirty="0"/>
              <a:t>of</a:t>
            </a:r>
            <a:r>
              <a:rPr kumimoji="1" lang="zh-CN" altLang="en-US" dirty="0"/>
              <a:t> </a:t>
            </a:r>
            <a:r>
              <a:rPr kumimoji="1" lang="en-AU" altLang="zh-CN" dirty="0"/>
              <a:t>the following are valid identifiers?</a:t>
            </a:r>
          </a:p>
          <a:p>
            <a:pPr lvl="1"/>
            <a:r>
              <a:rPr kumimoji="1" lang="en-AU" altLang="zh-CN" dirty="0"/>
              <a:t>2mail</a:t>
            </a:r>
          </a:p>
          <a:p>
            <a:pPr lvl="1"/>
            <a:r>
              <a:rPr kumimoji="1" lang="en-AU" altLang="zh-CN" dirty="0"/>
              <a:t>room 1</a:t>
            </a:r>
          </a:p>
          <a:p>
            <a:pPr lvl="1"/>
            <a:r>
              <a:rPr kumimoji="1" lang="en-AU" altLang="zh-CN" dirty="0" err="1"/>
              <a:t>User_Name</a:t>
            </a:r>
            <a:endParaRPr kumimoji="1" lang="en-AU" altLang="zh-CN" dirty="0"/>
          </a:p>
          <a:p>
            <a:pPr lvl="1"/>
            <a:r>
              <a:rPr kumimoji="1" lang="en-AU" altLang="zh-CN" dirty="0"/>
              <a:t>_</a:t>
            </a:r>
            <a:r>
              <a:rPr kumimoji="1" lang="en-AU" altLang="zh-CN" dirty="0" err="1"/>
              <a:t>sys_val</a:t>
            </a:r>
            <a:endParaRPr kumimoji="1" lang="en-AU" altLang="zh-CN" dirty="0"/>
          </a:p>
          <a:p>
            <a:pPr lvl="1"/>
            <a:r>
              <a:rPr kumimoji="1" lang="en-AU" altLang="zh-CN" dirty="0"/>
              <a:t>#Name</a:t>
            </a:r>
          </a:p>
          <a:p>
            <a:pPr lvl="1"/>
            <a:r>
              <a:rPr kumimoji="1" lang="en-AU" altLang="zh-CN" dirty="0"/>
              <a:t>None</a:t>
            </a:r>
          </a:p>
          <a:p>
            <a:pPr lvl="1"/>
            <a:r>
              <a:rPr kumimoji="1" lang="en-AU" altLang="zh-CN" dirty="0"/>
              <a:t>Class</a:t>
            </a:r>
          </a:p>
          <a:p>
            <a:pPr lvl="1"/>
            <a:r>
              <a:rPr kumimoji="1" lang="en-AU" altLang="zh-CN" dirty="0"/>
              <a:t>Hello_world_12345</a:t>
            </a:r>
          </a:p>
          <a:p>
            <a:pPr lvl="1"/>
            <a:r>
              <a:rPr kumimoji="1" lang="zh-CN" altLang="en-US" dirty="0"/>
              <a:t>你的身高</a:t>
            </a:r>
          </a:p>
        </p:txBody>
      </p:sp>
    </p:spTree>
    <p:extLst>
      <p:ext uri="{BB962C8B-B14F-4D97-AF65-F5344CB8AC3E}">
        <p14:creationId xmlns:p14="http://schemas.microsoft.com/office/powerpoint/2010/main" val="1976309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a:extLst>
              <a:ext uri="{FF2B5EF4-FFF2-40B4-BE49-F238E27FC236}">
                <a16:creationId xmlns:a16="http://schemas.microsoft.com/office/drawing/2014/main" id="{94E5F71B-CA16-1C45-AF7D-AA5460B4FBBE}"/>
              </a:ext>
            </a:extLst>
          </p:cNvPr>
          <p:cNvPicPr>
            <a:picLocks noChangeAspect="1"/>
          </p:cNvPicPr>
          <p:nvPr/>
        </p:nvPicPr>
        <p:blipFill>
          <a:blip r:embed="rId2"/>
          <a:stretch>
            <a:fillRect/>
          </a:stretch>
        </p:blipFill>
        <p:spPr>
          <a:xfrm>
            <a:off x="838200" y="1690688"/>
            <a:ext cx="6623995" cy="4295759"/>
          </a:xfrm>
          <a:prstGeom prst="rect">
            <a:avLst/>
          </a:prstGeom>
        </p:spPr>
      </p:pic>
      <p:sp>
        <p:nvSpPr>
          <p:cNvPr id="2" name="标题 1">
            <a:extLst>
              <a:ext uri="{FF2B5EF4-FFF2-40B4-BE49-F238E27FC236}">
                <a16:creationId xmlns:a16="http://schemas.microsoft.com/office/drawing/2014/main" id="{996B8855-FAB8-0B45-BE3B-07C67A2B75E4}"/>
              </a:ext>
            </a:extLst>
          </p:cNvPr>
          <p:cNvSpPr>
            <a:spLocks noGrp="1"/>
          </p:cNvSpPr>
          <p:nvPr>
            <p:ph type="title"/>
          </p:nvPr>
        </p:nvSpPr>
        <p:spPr>
          <a:xfrm>
            <a:off x="838200" y="365125"/>
            <a:ext cx="11353800" cy="1325563"/>
          </a:xfrm>
        </p:spPr>
        <p:txBody>
          <a:bodyPr/>
          <a:lstStyle/>
          <a:p>
            <a:r>
              <a:rPr kumimoji="1" lang="en-US" altLang="zh-CN" dirty="0"/>
              <a:t>Variable vs Class</a:t>
            </a:r>
            <a:r>
              <a:rPr kumimoji="1" lang="zh-CN" altLang="en-US" dirty="0"/>
              <a:t> </a:t>
            </a:r>
            <a:r>
              <a:rPr kumimoji="1" lang="en-US" altLang="zh-CN" dirty="0"/>
              <a:t>vs</a:t>
            </a:r>
            <a:r>
              <a:rPr kumimoji="1" lang="zh-CN" altLang="en-US" dirty="0"/>
              <a:t> </a:t>
            </a:r>
            <a:r>
              <a:rPr kumimoji="1" lang="en-US" altLang="zh-CN" dirty="0"/>
              <a:t>Object</a:t>
            </a:r>
            <a:r>
              <a:rPr kumimoji="1" lang="zh-CN" altLang="en-US" dirty="0"/>
              <a:t> </a:t>
            </a:r>
            <a:r>
              <a:rPr kumimoji="1" lang="en-AU" altLang="zh-CN" dirty="0"/>
              <a:t>vs </a:t>
            </a:r>
            <a:r>
              <a:rPr kumimoji="1" lang="en-US" altLang="zh-CN" dirty="0"/>
              <a:t>Function</a:t>
            </a:r>
            <a:endParaRPr kumimoji="1" lang="zh-CN" altLang="en-US" dirty="0"/>
          </a:p>
        </p:txBody>
      </p:sp>
      <p:sp>
        <p:nvSpPr>
          <p:cNvPr id="8" name="矩形 7">
            <a:extLst>
              <a:ext uri="{FF2B5EF4-FFF2-40B4-BE49-F238E27FC236}">
                <a16:creationId xmlns:a16="http://schemas.microsoft.com/office/drawing/2014/main" id="{16BD8AA1-B756-7448-9A8C-AE6B3546A477}"/>
              </a:ext>
            </a:extLst>
          </p:cNvPr>
          <p:cNvSpPr/>
          <p:nvPr/>
        </p:nvSpPr>
        <p:spPr>
          <a:xfrm>
            <a:off x="1314450" y="1776416"/>
            <a:ext cx="6000750" cy="20097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 name="直线箭头连接符 11">
            <a:extLst>
              <a:ext uri="{FF2B5EF4-FFF2-40B4-BE49-F238E27FC236}">
                <a16:creationId xmlns:a16="http://schemas.microsoft.com/office/drawing/2014/main" id="{7CD11880-9F2F-1E44-B060-843FB5B1058F}"/>
              </a:ext>
            </a:extLst>
          </p:cNvPr>
          <p:cNvCxnSpPr>
            <a:cxnSpLocks/>
            <a:stCxn id="8" idx="3"/>
            <a:endCxn id="13" idx="1"/>
          </p:cNvCxnSpPr>
          <p:nvPr/>
        </p:nvCxnSpPr>
        <p:spPr>
          <a:xfrm flipV="1">
            <a:off x="7315200" y="2781303"/>
            <a:ext cx="68580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8E297734-3FE5-B746-BAB1-C6DB1FF13090}"/>
              </a:ext>
            </a:extLst>
          </p:cNvPr>
          <p:cNvSpPr txBox="1"/>
          <p:nvPr/>
        </p:nvSpPr>
        <p:spPr>
          <a:xfrm>
            <a:off x="8001000" y="2596637"/>
            <a:ext cx="3352800" cy="369332"/>
          </a:xfrm>
          <a:prstGeom prst="rect">
            <a:avLst/>
          </a:prstGeom>
          <a:noFill/>
        </p:spPr>
        <p:txBody>
          <a:bodyPr wrap="square" rtlCol="0">
            <a:spAutoFit/>
          </a:bodyPr>
          <a:lstStyle/>
          <a:p>
            <a:r>
              <a:rPr kumimoji="1" lang="en-AU" altLang="zh-CN" dirty="0"/>
              <a:t>Define</a:t>
            </a:r>
            <a:r>
              <a:rPr kumimoji="1" lang="zh-CN" altLang="en-US" dirty="0"/>
              <a:t> </a:t>
            </a:r>
            <a:r>
              <a:rPr kumimoji="1" lang="en-US" altLang="zh-CN" dirty="0"/>
              <a:t>a</a:t>
            </a:r>
            <a:r>
              <a:rPr kumimoji="1" lang="zh-CN" altLang="en-US" dirty="0"/>
              <a:t> </a:t>
            </a:r>
            <a:r>
              <a:rPr kumimoji="1" lang="en-US" altLang="zh-CN" dirty="0"/>
              <a:t>class called “Person”</a:t>
            </a:r>
            <a:endParaRPr kumimoji="1" lang="zh-CN" altLang="en-US" dirty="0"/>
          </a:p>
        </p:txBody>
      </p:sp>
      <p:sp>
        <p:nvSpPr>
          <p:cNvPr id="16" name="文本框 15">
            <a:extLst>
              <a:ext uri="{FF2B5EF4-FFF2-40B4-BE49-F238E27FC236}">
                <a16:creationId xmlns:a16="http://schemas.microsoft.com/office/drawing/2014/main" id="{7451CADC-E34D-7242-BDC3-E57FE53274C7}"/>
              </a:ext>
            </a:extLst>
          </p:cNvPr>
          <p:cNvSpPr txBox="1"/>
          <p:nvPr/>
        </p:nvSpPr>
        <p:spPr>
          <a:xfrm>
            <a:off x="1743075" y="2085975"/>
            <a:ext cx="3986213" cy="879994"/>
          </a:xfrm>
          <a:prstGeom prst="rect">
            <a:avLst/>
          </a:prstGeom>
          <a:noFill/>
          <a:ln>
            <a:solidFill>
              <a:srgbClr val="FF0000"/>
            </a:solidFill>
          </a:ln>
        </p:spPr>
        <p:txBody>
          <a:bodyPr wrap="square" rtlCol="0">
            <a:spAutoFit/>
          </a:bodyPr>
          <a:lstStyle/>
          <a:p>
            <a:endParaRPr kumimoji="1" lang="zh-CN" altLang="en-US" dirty="0"/>
          </a:p>
        </p:txBody>
      </p:sp>
      <p:cxnSp>
        <p:nvCxnSpPr>
          <p:cNvPr id="18" name="直线箭头连接符 17">
            <a:extLst>
              <a:ext uri="{FF2B5EF4-FFF2-40B4-BE49-F238E27FC236}">
                <a16:creationId xmlns:a16="http://schemas.microsoft.com/office/drawing/2014/main" id="{69550FE5-01A9-ED4B-965C-0E62DCE60B6A}"/>
              </a:ext>
            </a:extLst>
          </p:cNvPr>
          <p:cNvCxnSpPr>
            <a:cxnSpLocks/>
            <a:stCxn id="16" idx="3"/>
            <a:endCxn id="20" idx="1"/>
          </p:cNvCxnSpPr>
          <p:nvPr/>
        </p:nvCxnSpPr>
        <p:spPr>
          <a:xfrm flipV="1">
            <a:off x="5729288" y="1931091"/>
            <a:ext cx="2269008" cy="594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ADE5F79D-7E8A-5F41-B626-2D30CB101226}"/>
              </a:ext>
            </a:extLst>
          </p:cNvPr>
          <p:cNvSpPr txBox="1"/>
          <p:nvPr/>
        </p:nvSpPr>
        <p:spPr>
          <a:xfrm>
            <a:off x="7998296" y="1607925"/>
            <a:ext cx="3986213" cy="646331"/>
          </a:xfrm>
          <a:prstGeom prst="rect">
            <a:avLst/>
          </a:prstGeom>
          <a:noFill/>
        </p:spPr>
        <p:txBody>
          <a:bodyPr wrap="square" rtlCol="0">
            <a:spAutoFit/>
          </a:bodyPr>
          <a:lstStyle/>
          <a:p>
            <a:r>
              <a:rPr kumimoji="1" lang="en-US" altLang="zh-CN" dirty="0"/>
              <a:t>Constructor</a:t>
            </a:r>
            <a:r>
              <a:rPr kumimoji="1" lang="zh-CN" altLang="en-US" dirty="0"/>
              <a:t> </a:t>
            </a:r>
            <a:r>
              <a:rPr kumimoji="1" lang="en-US" altLang="zh-CN" dirty="0"/>
              <a:t>(Function), required for every class, used for initialization</a:t>
            </a:r>
            <a:endParaRPr kumimoji="1" lang="zh-CN" altLang="en-US" dirty="0"/>
          </a:p>
        </p:txBody>
      </p:sp>
      <p:sp>
        <p:nvSpPr>
          <p:cNvPr id="24" name="文本框 23">
            <a:extLst>
              <a:ext uri="{FF2B5EF4-FFF2-40B4-BE49-F238E27FC236}">
                <a16:creationId xmlns:a16="http://schemas.microsoft.com/office/drawing/2014/main" id="{3DF890E3-400F-FC4E-AE82-D8BAC679DF73}"/>
              </a:ext>
            </a:extLst>
          </p:cNvPr>
          <p:cNvSpPr txBox="1"/>
          <p:nvPr/>
        </p:nvSpPr>
        <p:spPr>
          <a:xfrm>
            <a:off x="1743074" y="3016251"/>
            <a:ext cx="5357814" cy="584199"/>
          </a:xfrm>
          <a:prstGeom prst="rect">
            <a:avLst/>
          </a:prstGeom>
          <a:noFill/>
          <a:ln>
            <a:solidFill>
              <a:srgbClr val="FF0000"/>
            </a:solidFill>
          </a:ln>
        </p:spPr>
        <p:txBody>
          <a:bodyPr wrap="square" rtlCol="0">
            <a:spAutoFit/>
          </a:bodyPr>
          <a:lstStyle/>
          <a:p>
            <a:endParaRPr kumimoji="1" lang="zh-CN" altLang="en-US" dirty="0"/>
          </a:p>
        </p:txBody>
      </p:sp>
      <p:cxnSp>
        <p:nvCxnSpPr>
          <p:cNvPr id="25" name="直线箭头连接符 24">
            <a:extLst>
              <a:ext uri="{FF2B5EF4-FFF2-40B4-BE49-F238E27FC236}">
                <a16:creationId xmlns:a16="http://schemas.microsoft.com/office/drawing/2014/main" id="{1AFE2A94-C684-D945-8CD3-B4D6AD63C6FB}"/>
              </a:ext>
            </a:extLst>
          </p:cNvPr>
          <p:cNvCxnSpPr>
            <a:cxnSpLocks/>
            <a:stCxn id="24" idx="3"/>
            <a:endCxn id="28" idx="1"/>
          </p:cNvCxnSpPr>
          <p:nvPr/>
        </p:nvCxnSpPr>
        <p:spPr>
          <a:xfrm>
            <a:off x="7100888" y="3308351"/>
            <a:ext cx="900112" cy="290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3B4A996A-EA23-BB4C-AF7E-0B67E590161B}"/>
              </a:ext>
            </a:extLst>
          </p:cNvPr>
          <p:cNvSpPr txBox="1"/>
          <p:nvPr/>
        </p:nvSpPr>
        <p:spPr>
          <a:xfrm>
            <a:off x="8001000" y="3152778"/>
            <a:ext cx="3657600" cy="369332"/>
          </a:xfrm>
          <a:prstGeom prst="rect">
            <a:avLst/>
          </a:prstGeom>
          <a:noFill/>
        </p:spPr>
        <p:txBody>
          <a:bodyPr wrap="square" rtlCol="0">
            <a:spAutoFit/>
          </a:bodyPr>
          <a:lstStyle/>
          <a:p>
            <a:r>
              <a:rPr kumimoji="1" lang="en-AU" altLang="zh-CN" dirty="0"/>
              <a:t>Function, what a person can do</a:t>
            </a:r>
            <a:endParaRPr kumimoji="1" lang="zh-CN" altLang="en-US" dirty="0"/>
          </a:p>
        </p:txBody>
      </p:sp>
      <p:sp>
        <p:nvSpPr>
          <p:cNvPr id="30" name="矩形 29">
            <a:extLst>
              <a:ext uri="{FF2B5EF4-FFF2-40B4-BE49-F238E27FC236}">
                <a16:creationId xmlns:a16="http://schemas.microsoft.com/office/drawing/2014/main" id="{0AC9315B-9C87-434C-BD51-37EEE458D2C4}"/>
              </a:ext>
            </a:extLst>
          </p:cNvPr>
          <p:cNvSpPr/>
          <p:nvPr/>
        </p:nvSpPr>
        <p:spPr>
          <a:xfrm>
            <a:off x="1314450" y="3917156"/>
            <a:ext cx="828675" cy="6119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2" name="肘形连接符 31">
            <a:extLst>
              <a:ext uri="{FF2B5EF4-FFF2-40B4-BE49-F238E27FC236}">
                <a16:creationId xmlns:a16="http://schemas.microsoft.com/office/drawing/2014/main" id="{C2148081-D194-4042-A71B-4E7BC7173F2A}"/>
              </a:ext>
            </a:extLst>
          </p:cNvPr>
          <p:cNvCxnSpPr>
            <a:cxnSpLocks/>
            <a:stCxn id="30" idx="2"/>
            <a:endCxn id="33" idx="1"/>
          </p:cNvCxnSpPr>
          <p:nvPr/>
        </p:nvCxnSpPr>
        <p:spPr>
          <a:xfrm rot="16200000" flipH="1">
            <a:off x="4484368" y="1773558"/>
            <a:ext cx="761052" cy="627221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0BFC468C-D143-F546-866F-C2582927F4BF}"/>
              </a:ext>
            </a:extLst>
          </p:cNvPr>
          <p:cNvSpPr txBox="1"/>
          <p:nvPr/>
        </p:nvSpPr>
        <p:spPr>
          <a:xfrm>
            <a:off x="8001000" y="5105524"/>
            <a:ext cx="2743200" cy="369332"/>
          </a:xfrm>
          <a:prstGeom prst="rect">
            <a:avLst/>
          </a:prstGeom>
          <a:noFill/>
        </p:spPr>
        <p:txBody>
          <a:bodyPr wrap="square" rtlCol="0">
            <a:spAutoFit/>
          </a:bodyPr>
          <a:lstStyle/>
          <a:p>
            <a:r>
              <a:rPr kumimoji="1" lang="en-AU" altLang="zh-CN" dirty="0"/>
              <a:t>Object</a:t>
            </a:r>
            <a:endParaRPr kumimoji="1" lang="zh-CN" altLang="en-US" dirty="0"/>
          </a:p>
        </p:txBody>
      </p:sp>
      <p:sp>
        <p:nvSpPr>
          <p:cNvPr id="38" name="矩形 37">
            <a:extLst>
              <a:ext uri="{FF2B5EF4-FFF2-40B4-BE49-F238E27FC236}">
                <a16:creationId xmlns:a16="http://schemas.microsoft.com/office/drawing/2014/main" id="{AB0A6381-690C-3B44-8E8D-16ED0583E522}"/>
              </a:ext>
            </a:extLst>
          </p:cNvPr>
          <p:cNvSpPr/>
          <p:nvPr/>
        </p:nvSpPr>
        <p:spPr>
          <a:xfrm>
            <a:off x="2300288" y="3871919"/>
            <a:ext cx="4329112" cy="3512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0" name="直线箭头连接符 39">
            <a:extLst>
              <a:ext uri="{FF2B5EF4-FFF2-40B4-BE49-F238E27FC236}">
                <a16:creationId xmlns:a16="http://schemas.microsoft.com/office/drawing/2014/main" id="{34713956-314C-3D48-ABAD-632B8F1C97AF}"/>
              </a:ext>
            </a:extLst>
          </p:cNvPr>
          <p:cNvCxnSpPr>
            <a:cxnSpLocks/>
            <a:stCxn id="38" idx="3"/>
            <a:endCxn id="41" idx="1"/>
          </p:cNvCxnSpPr>
          <p:nvPr/>
        </p:nvCxnSpPr>
        <p:spPr>
          <a:xfrm>
            <a:off x="6629400" y="4047533"/>
            <a:ext cx="1371600" cy="2615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B22B056B-36CF-D340-94BE-6C530BFBE541}"/>
              </a:ext>
            </a:extLst>
          </p:cNvPr>
          <p:cNvSpPr txBox="1"/>
          <p:nvPr/>
        </p:nvSpPr>
        <p:spPr>
          <a:xfrm>
            <a:off x="8001000" y="3708915"/>
            <a:ext cx="3986213" cy="1200329"/>
          </a:xfrm>
          <a:prstGeom prst="rect">
            <a:avLst/>
          </a:prstGeom>
          <a:noFill/>
        </p:spPr>
        <p:txBody>
          <a:bodyPr wrap="square" rtlCol="0">
            <a:spAutoFit/>
          </a:bodyPr>
          <a:lstStyle/>
          <a:p>
            <a:r>
              <a:rPr kumimoji="1" lang="en-AU" altLang="zh-CN" dirty="0"/>
              <a:t>Instantiate a person with attributes.</a:t>
            </a:r>
          </a:p>
          <a:p>
            <a:r>
              <a:rPr kumimoji="1" lang="en-AU" altLang="zh-CN" dirty="0"/>
              <a:t>“</a:t>
            </a:r>
            <a:r>
              <a:rPr kumimoji="1" lang="en-AU" altLang="zh-CN" dirty="0" err="1"/>
              <a:t>classname</a:t>
            </a:r>
            <a:r>
              <a:rPr kumimoji="1" lang="en-AU" altLang="zh-CN" dirty="0"/>
              <a:t>(attributes)” will automatically call the constructor function of that class</a:t>
            </a:r>
            <a:endParaRPr kumimoji="1" lang="zh-CN" altLang="en-US" dirty="0"/>
          </a:p>
        </p:txBody>
      </p:sp>
    </p:spTree>
    <p:extLst>
      <p:ext uri="{BB962C8B-B14F-4D97-AF65-F5344CB8AC3E}">
        <p14:creationId xmlns:p14="http://schemas.microsoft.com/office/powerpoint/2010/main" val="1935609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p:bldP spid="16" grpId="0" animBg="1"/>
      <p:bldP spid="20" grpId="0"/>
      <p:bldP spid="24" grpId="0" animBg="1"/>
      <p:bldP spid="28" grpId="0"/>
      <p:bldP spid="30" grpId="0" animBg="1"/>
      <p:bldP spid="33" grpId="0"/>
      <p:bldP spid="38" grpId="0" animBg="1"/>
      <p:bldP spid="4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A1862-6180-AD49-BBA2-635D89E50CEE}"/>
              </a:ext>
            </a:extLst>
          </p:cNvPr>
          <p:cNvSpPr>
            <a:spLocks noGrp="1"/>
          </p:cNvSpPr>
          <p:nvPr>
            <p:ph type="title"/>
          </p:nvPr>
        </p:nvSpPr>
        <p:spPr>
          <a:xfrm>
            <a:off x="838200" y="154253"/>
            <a:ext cx="2808161" cy="903818"/>
          </a:xfrm>
        </p:spPr>
        <p:txBody>
          <a:bodyPr/>
          <a:lstStyle/>
          <a:p>
            <a:r>
              <a:rPr kumimoji="1" lang="en-AU" altLang="zh-CN" dirty="0"/>
              <a:t>Function</a:t>
            </a:r>
            <a:endParaRPr kumimoji="1" lang="zh-CN" altLang="en-US" dirty="0"/>
          </a:p>
        </p:txBody>
      </p:sp>
      <p:pic>
        <p:nvPicPr>
          <p:cNvPr id="4" name="图片 3">
            <a:extLst>
              <a:ext uri="{FF2B5EF4-FFF2-40B4-BE49-F238E27FC236}">
                <a16:creationId xmlns:a16="http://schemas.microsoft.com/office/drawing/2014/main" id="{58CCCDC2-429C-E244-A8C0-37B034C4B5CF}"/>
              </a:ext>
            </a:extLst>
          </p:cNvPr>
          <p:cNvPicPr>
            <a:picLocks noChangeAspect="1"/>
          </p:cNvPicPr>
          <p:nvPr/>
        </p:nvPicPr>
        <p:blipFill>
          <a:blip r:embed="rId2"/>
          <a:stretch>
            <a:fillRect/>
          </a:stretch>
        </p:blipFill>
        <p:spPr>
          <a:xfrm>
            <a:off x="838200" y="1871663"/>
            <a:ext cx="6776770" cy="4621211"/>
          </a:xfrm>
          <a:prstGeom prst="rect">
            <a:avLst/>
          </a:prstGeom>
        </p:spPr>
      </p:pic>
      <p:sp>
        <p:nvSpPr>
          <p:cNvPr id="5" name="矩形 4">
            <a:extLst>
              <a:ext uri="{FF2B5EF4-FFF2-40B4-BE49-F238E27FC236}">
                <a16:creationId xmlns:a16="http://schemas.microsoft.com/office/drawing/2014/main" id="{A2BDD337-9529-144A-866A-12992F477AE6}"/>
              </a:ext>
            </a:extLst>
          </p:cNvPr>
          <p:cNvSpPr/>
          <p:nvPr/>
        </p:nvSpPr>
        <p:spPr>
          <a:xfrm>
            <a:off x="6613410" y="2463419"/>
            <a:ext cx="780585" cy="3243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 name="直线箭头连接符 6">
            <a:extLst>
              <a:ext uri="{FF2B5EF4-FFF2-40B4-BE49-F238E27FC236}">
                <a16:creationId xmlns:a16="http://schemas.microsoft.com/office/drawing/2014/main" id="{B7C33F95-ED04-6C42-9F4F-A3D5580367A4}"/>
              </a:ext>
            </a:extLst>
          </p:cNvPr>
          <p:cNvCxnSpPr>
            <a:cxnSpLocks/>
            <a:stCxn id="5" idx="3"/>
            <a:endCxn id="8" idx="1"/>
          </p:cNvCxnSpPr>
          <p:nvPr/>
        </p:nvCxnSpPr>
        <p:spPr>
          <a:xfrm flipV="1">
            <a:off x="7393995" y="2197010"/>
            <a:ext cx="658660" cy="428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2A825E9A-146E-1242-8683-3E37E1F724D0}"/>
              </a:ext>
            </a:extLst>
          </p:cNvPr>
          <p:cNvSpPr txBox="1"/>
          <p:nvPr/>
        </p:nvSpPr>
        <p:spPr>
          <a:xfrm>
            <a:off x="8052655" y="1873844"/>
            <a:ext cx="3757612" cy="646331"/>
          </a:xfrm>
          <a:prstGeom prst="rect">
            <a:avLst/>
          </a:prstGeom>
          <a:noFill/>
        </p:spPr>
        <p:txBody>
          <a:bodyPr wrap="square" rtlCol="0">
            <a:spAutoFit/>
          </a:bodyPr>
          <a:lstStyle/>
          <a:p>
            <a:r>
              <a:rPr kumimoji="1" lang="en-AU" altLang="zh-CN" dirty="0"/>
              <a:t>Python Built-in function. Convert a variable to a string type</a:t>
            </a:r>
            <a:endParaRPr kumimoji="1" lang="zh-CN" altLang="en-US" dirty="0"/>
          </a:p>
        </p:txBody>
      </p:sp>
      <p:sp>
        <p:nvSpPr>
          <p:cNvPr id="12" name="矩形 11">
            <a:extLst>
              <a:ext uri="{FF2B5EF4-FFF2-40B4-BE49-F238E27FC236}">
                <a16:creationId xmlns:a16="http://schemas.microsoft.com/office/drawing/2014/main" id="{A2652073-DBAE-1244-90FB-940A86252B09}"/>
              </a:ext>
            </a:extLst>
          </p:cNvPr>
          <p:cNvSpPr/>
          <p:nvPr/>
        </p:nvSpPr>
        <p:spPr>
          <a:xfrm>
            <a:off x="6286500" y="2520175"/>
            <a:ext cx="270417" cy="2676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5" name="肘形连接符 14">
            <a:extLst>
              <a:ext uri="{FF2B5EF4-FFF2-40B4-BE49-F238E27FC236}">
                <a16:creationId xmlns:a16="http://schemas.microsoft.com/office/drawing/2014/main" id="{6A1039B2-AEF9-014B-A951-94FFD84AF176}"/>
              </a:ext>
            </a:extLst>
          </p:cNvPr>
          <p:cNvCxnSpPr>
            <a:cxnSpLocks/>
            <a:stCxn id="12" idx="0"/>
            <a:endCxn id="16" idx="1"/>
          </p:cNvCxnSpPr>
          <p:nvPr/>
        </p:nvCxnSpPr>
        <p:spPr>
          <a:xfrm rot="5400000" flipH="1" flipV="1">
            <a:off x="6857090" y="989064"/>
            <a:ext cx="1095730" cy="19664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94414032-53B4-E04D-9094-AC094F258F85}"/>
              </a:ext>
            </a:extLst>
          </p:cNvPr>
          <p:cNvSpPr txBox="1"/>
          <p:nvPr/>
        </p:nvSpPr>
        <p:spPr>
          <a:xfrm>
            <a:off x="8388201" y="1101279"/>
            <a:ext cx="3422066" cy="646331"/>
          </a:xfrm>
          <a:prstGeom prst="rect">
            <a:avLst/>
          </a:prstGeom>
          <a:noFill/>
        </p:spPr>
        <p:txBody>
          <a:bodyPr wrap="square" rtlCol="0">
            <a:spAutoFit/>
          </a:bodyPr>
          <a:lstStyle/>
          <a:p>
            <a:r>
              <a:rPr kumimoji="1" lang="en-AU" altLang="zh-CN" dirty="0"/>
              <a:t>Adding two strings means concatenate them</a:t>
            </a:r>
            <a:endParaRPr kumimoji="1" lang="zh-CN" altLang="en-US" dirty="0"/>
          </a:p>
        </p:txBody>
      </p:sp>
      <p:sp>
        <p:nvSpPr>
          <p:cNvPr id="21" name="文本框 20">
            <a:extLst>
              <a:ext uri="{FF2B5EF4-FFF2-40B4-BE49-F238E27FC236}">
                <a16:creationId xmlns:a16="http://schemas.microsoft.com/office/drawing/2014/main" id="{BB1E9454-34EC-CE44-B1A2-B4CDC5EAC8C4}"/>
              </a:ext>
            </a:extLst>
          </p:cNvPr>
          <p:cNvSpPr txBox="1"/>
          <p:nvPr/>
        </p:nvSpPr>
        <p:spPr>
          <a:xfrm>
            <a:off x="2314574" y="2843340"/>
            <a:ext cx="600075" cy="271335"/>
          </a:xfrm>
          <a:prstGeom prst="rect">
            <a:avLst/>
          </a:prstGeom>
          <a:noFill/>
          <a:ln>
            <a:solidFill>
              <a:srgbClr val="FF0000"/>
            </a:solidFill>
          </a:ln>
        </p:spPr>
        <p:txBody>
          <a:bodyPr wrap="square" rtlCol="0">
            <a:spAutoFit/>
          </a:bodyPr>
          <a:lstStyle/>
          <a:p>
            <a:endParaRPr kumimoji="1" lang="zh-CN" altLang="en-US" dirty="0"/>
          </a:p>
        </p:txBody>
      </p:sp>
      <p:cxnSp>
        <p:nvCxnSpPr>
          <p:cNvPr id="24" name="直线箭头连接符 23">
            <a:extLst>
              <a:ext uri="{FF2B5EF4-FFF2-40B4-BE49-F238E27FC236}">
                <a16:creationId xmlns:a16="http://schemas.microsoft.com/office/drawing/2014/main" id="{1FF754D2-287B-9249-9E78-4D050DCC4629}"/>
              </a:ext>
            </a:extLst>
          </p:cNvPr>
          <p:cNvCxnSpPr>
            <a:cxnSpLocks/>
            <a:endCxn id="26" idx="1"/>
          </p:cNvCxnSpPr>
          <p:nvPr/>
        </p:nvCxnSpPr>
        <p:spPr>
          <a:xfrm>
            <a:off x="2928938" y="2957513"/>
            <a:ext cx="4972050" cy="19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570B8791-33CF-C142-AB2F-F9B098E15A82}"/>
              </a:ext>
            </a:extLst>
          </p:cNvPr>
          <p:cNvSpPr txBox="1"/>
          <p:nvPr/>
        </p:nvSpPr>
        <p:spPr>
          <a:xfrm>
            <a:off x="7900988" y="2653990"/>
            <a:ext cx="3600450" cy="646331"/>
          </a:xfrm>
          <a:prstGeom prst="rect">
            <a:avLst/>
          </a:prstGeom>
          <a:noFill/>
        </p:spPr>
        <p:txBody>
          <a:bodyPr wrap="square" rtlCol="0">
            <a:spAutoFit/>
          </a:bodyPr>
          <a:lstStyle/>
          <a:p>
            <a:r>
              <a:rPr kumimoji="1" lang="en-AU" altLang="zh-CN" dirty="0"/>
              <a:t>“==” means comparison, </a:t>
            </a:r>
          </a:p>
          <a:p>
            <a:r>
              <a:rPr kumimoji="1" lang="en-AU" altLang="zh-CN" dirty="0"/>
              <a:t>“=“ means assignment</a:t>
            </a:r>
            <a:endParaRPr kumimoji="1" lang="zh-CN" altLang="en-US" dirty="0"/>
          </a:p>
        </p:txBody>
      </p:sp>
      <p:sp>
        <p:nvSpPr>
          <p:cNvPr id="28" name="矩形 27">
            <a:extLst>
              <a:ext uri="{FF2B5EF4-FFF2-40B4-BE49-F238E27FC236}">
                <a16:creationId xmlns:a16="http://schemas.microsoft.com/office/drawing/2014/main" id="{75BD8E52-40C5-BA40-9D9D-F9DA361EBD7D}"/>
              </a:ext>
            </a:extLst>
          </p:cNvPr>
          <p:cNvSpPr/>
          <p:nvPr/>
        </p:nvSpPr>
        <p:spPr>
          <a:xfrm>
            <a:off x="1243013" y="4182268"/>
            <a:ext cx="942975" cy="2754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0" name="肘形连接符 29">
            <a:extLst>
              <a:ext uri="{FF2B5EF4-FFF2-40B4-BE49-F238E27FC236}">
                <a16:creationId xmlns:a16="http://schemas.microsoft.com/office/drawing/2014/main" id="{BC3C7DFF-5843-F64B-9AAA-A3D9E668A59C}"/>
              </a:ext>
            </a:extLst>
          </p:cNvPr>
          <p:cNvCxnSpPr>
            <a:cxnSpLocks/>
            <a:stCxn id="28" idx="0"/>
            <a:endCxn id="31" idx="1"/>
          </p:cNvCxnSpPr>
          <p:nvPr/>
        </p:nvCxnSpPr>
        <p:spPr>
          <a:xfrm rot="5400000" flipH="1" flipV="1">
            <a:off x="4800116" y="929729"/>
            <a:ext cx="166924" cy="633815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63118261-26AC-A343-AE7D-3F57A64CCBFB}"/>
              </a:ext>
            </a:extLst>
          </p:cNvPr>
          <p:cNvSpPr txBox="1"/>
          <p:nvPr/>
        </p:nvSpPr>
        <p:spPr>
          <a:xfrm>
            <a:off x="8052655" y="3553679"/>
            <a:ext cx="3448783" cy="923330"/>
          </a:xfrm>
          <a:prstGeom prst="rect">
            <a:avLst/>
          </a:prstGeom>
          <a:noFill/>
        </p:spPr>
        <p:txBody>
          <a:bodyPr wrap="square" rtlCol="0">
            <a:spAutoFit/>
          </a:bodyPr>
          <a:lstStyle/>
          <a:p>
            <a:r>
              <a:rPr kumimoji="1" lang="en-AU" altLang="zh-CN" dirty="0"/>
              <a:t>Identifier. We define a variable called “number1”, and assign a value of 3 to it.</a:t>
            </a:r>
            <a:endParaRPr kumimoji="1" lang="zh-CN" altLang="en-US" dirty="0"/>
          </a:p>
        </p:txBody>
      </p:sp>
      <p:sp>
        <p:nvSpPr>
          <p:cNvPr id="34" name="矩形 33">
            <a:extLst>
              <a:ext uri="{FF2B5EF4-FFF2-40B4-BE49-F238E27FC236}">
                <a16:creationId xmlns:a16="http://schemas.microsoft.com/office/drawing/2014/main" id="{F59A3A63-0ADE-CB49-8213-DB1629C4AE69}"/>
              </a:ext>
            </a:extLst>
          </p:cNvPr>
          <p:cNvSpPr/>
          <p:nvPr/>
        </p:nvSpPr>
        <p:spPr>
          <a:xfrm>
            <a:off x="1243013" y="1980169"/>
            <a:ext cx="471488" cy="2754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6" name="直线箭头连接符 35">
            <a:extLst>
              <a:ext uri="{FF2B5EF4-FFF2-40B4-BE49-F238E27FC236}">
                <a16:creationId xmlns:a16="http://schemas.microsoft.com/office/drawing/2014/main" id="{3B2FB15F-8640-4D49-BEDF-F0D2D9B29AD9}"/>
              </a:ext>
            </a:extLst>
          </p:cNvPr>
          <p:cNvCxnSpPr>
            <a:cxnSpLocks/>
            <a:stCxn id="34" idx="0"/>
            <a:endCxn id="37" idx="2"/>
          </p:cNvCxnSpPr>
          <p:nvPr/>
        </p:nvCxnSpPr>
        <p:spPr>
          <a:xfrm flipV="1">
            <a:off x="1478757" y="1519736"/>
            <a:ext cx="14287" cy="460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929F0B35-0EE4-644C-A93C-33180FB5E900}"/>
              </a:ext>
            </a:extLst>
          </p:cNvPr>
          <p:cNvSpPr txBox="1"/>
          <p:nvPr/>
        </p:nvSpPr>
        <p:spPr>
          <a:xfrm>
            <a:off x="928688" y="1141533"/>
            <a:ext cx="1128712" cy="378203"/>
          </a:xfrm>
          <a:prstGeom prst="rect">
            <a:avLst/>
          </a:prstGeom>
          <a:noFill/>
        </p:spPr>
        <p:txBody>
          <a:bodyPr wrap="square" rtlCol="0">
            <a:spAutoFit/>
          </a:bodyPr>
          <a:lstStyle/>
          <a:p>
            <a:r>
              <a:rPr kumimoji="1" lang="en-AU" altLang="zh-CN" dirty="0"/>
              <a:t>Keyword</a:t>
            </a:r>
            <a:endParaRPr kumimoji="1" lang="zh-CN" altLang="en-US" dirty="0"/>
          </a:p>
        </p:txBody>
      </p:sp>
      <p:sp>
        <p:nvSpPr>
          <p:cNvPr id="40" name="矩形 39">
            <a:extLst>
              <a:ext uri="{FF2B5EF4-FFF2-40B4-BE49-F238E27FC236}">
                <a16:creationId xmlns:a16="http://schemas.microsoft.com/office/drawing/2014/main" id="{E6EE3872-F065-4641-8E88-324AA7DAC8F3}"/>
              </a:ext>
            </a:extLst>
          </p:cNvPr>
          <p:cNvSpPr/>
          <p:nvPr/>
        </p:nvSpPr>
        <p:spPr>
          <a:xfrm>
            <a:off x="1778928" y="2038737"/>
            <a:ext cx="2300019" cy="2616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2" name="直线箭头连接符 41">
            <a:extLst>
              <a:ext uri="{FF2B5EF4-FFF2-40B4-BE49-F238E27FC236}">
                <a16:creationId xmlns:a16="http://schemas.microsoft.com/office/drawing/2014/main" id="{EA6D5767-E1EE-B042-BC65-419066FD0A2F}"/>
              </a:ext>
            </a:extLst>
          </p:cNvPr>
          <p:cNvCxnSpPr>
            <a:cxnSpLocks/>
            <a:stCxn id="40" idx="0"/>
            <a:endCxn id="43" idx="2"/>
          </p:cNvCxnSpPr>
          <p:nvPr/>
        </p:nvCxnSpPr>
        <p:spPr>
          <a:xfrm flipV="1">
            <a:off x="2928938" y="1617325"/>
            <a:ext cx="717423" cy="421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86DD4C76-58AA-A34C-BECA-32CBB9916007}"/>
              </a:ext>
            </a:extLst>
          </p:cNvPr>
          <p:cNvSpPr txBox="1"/>
          <p:nvPr/>
        </p:nvSpPr>
        <p:spPr>
          <a:xfrm>
            <a:off x="2306907" y="970994"/>
            <a:ext cx="2678907" cy="646331"/>
          </a:xfrm>
          <a:prstGeom prst="rect">
            <a:avLst/>
          </a:prstGeom>
          <a:noFill/>
        </p:spPr>
        <p:txBody>
          <a:bodyPr wrap="square" rtlCol="0">
            <a:spAutoFit/>
          </a:bodyPr>
          <a:lstStyle/>
          <a:p>
            <a:r>
              <a:rPr kumimoji="1" lang="en-AU" altLang="zh-CN" dirty="0"/>
              <a:t>Identifier, define name of the function</a:t>
            </a:r>
            <a:endParaRPr kumimoji="1" lang="zh-CN" altLang="en-US" dirty="0"/>
          </a:p>
        </p:txBody>
      </p:sp>
      <p:sp>
        <p:nvSpPr>
          <p:cNvPr id="45" name="矩形 44">
            <a:extLst>
              <a:ext uri="{FF2B5EF4-FFF2-40B4-BE49-F238E27FC236}">
                <a16:creationId xmlns:a16="http://schemas.microsoft.com/office/drawing/2014/main" id="{53EB9E72-9D95-5F49-A135-D6ADE361C08E}"/>
              </a:ext>
            </a:extLst>
          </p:cNvPr>
          <p:cNvSpPr/>
          <p:nvPr/>
        </p:nvSpPr>
        <p:spPr>
          <a:xfrm>
            <a:off x="4127168" y="1980169"/>
            <a:ext cx="669204" cy="3624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7" name="直线箭头连接符 46">
            <a:extLst>
              <a:ext uri="{FF2B5EF4-FFF2-40B4-BE49-F238E27FC236}">
                <a16:creationId xmlns:a16="http://schemas.microsoft.com/office/drawing/2014/main" id="{BC041ABF-2373-1D41-8CDB-D0E0592D2109}"/>
              </a:ext>
            </a:extLst>
          </p:cNvPr>
          <p:cNvCxnSpPr>
            <a:cxnSpLocks/>
            <a:endCxn id="48" idx="1"/>
          </p:cNvCxnSpPr>
          <p:nvPr/>
        </p:nvCxnSpPr>
        <p:spPr>
          <a:xfrm flipV="1">
            <a:off x="4426946" y="738398"/>
            <a:ext cx="758336" cy="1261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1A497626-700B-9148-93C9-7E07ECF38B8D}"/>
              </a:ext>
            </a:extLst>
          </p:cNvPr>
          <p:cNvSpPr txBox="1"/>
          <p:nvPr/>
        </p:nvSpPr>
        <p:spPr>
          <a:xfrm>
            <a:off x="5185282" y="138233"/>
            <a:ext cx="3058606" cy="1200329"/>
          </a:xfrm>
          <a:prstGeom prst="rect">
            <a:avLst/>
          </a:prstGeom>
          <a:noFill/>
        </p:spPr>
        <p:txBody>
          <a:bodyPr wrap="square" rtlCol="0">
            <a:spAutoFit/>
          </a:bodyPr>
          <a:lstStyle/>
          <a:p>
            <a:r>
              <a:rPr kumimoji="1" lang="en-AU" altLang="zh-CN" dirty="0"/>
              <a:t>identifier</a:t>
            </a:r>
          </a:p>
          <a:p>
            <a:r>
              <a:rPr kumimoji="1" lang="en-AU" altLang="zh-CN" dirty="0"/>
              <a:t>Define name of Parameters</a:t>
            </a:r>
          </a:p>
          <a:p>
            <a:r>
              <a:rPr kumimoji="1" lang="en-AU" altLang="zh-CN" dirty="0"/>
              <a:t>(cannot be accessed outside the function)</a:t>
            </a:r>
            <a:endParaRPr kumimoji="1" lang="zh-CN" altLang="en-US" dirty="0"/>
          </a:p>
        </p:txBody>
      </p:sp>
      <p:sp>
        <p:nvSpPr>
          <p:cNvPr id="51" name="矩形 50">
            <a:extLst>
              <a:ext uri="{FF2B5EF4-FFF2-40B4-BE49-F238E27FC236}">
                <a16:creationId xmlns:a16="http://schemas.microsoft.com/office/drawing/2014/main" id="{CFFDE79F-A400-794D-9B2B-8828A2437106}"/>
              </a:ext>
            </a:extLst>
          </p:cNvPr>
          <p:cNvSpPr/>
          <p:nvPr/>
        </p:nvSpPr>
        <p:spPr>
          <a:xfrm>
            <a:off x="2057400" y="4757738"/>
            <a:ext cx="4229100" cy="285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3" name="直线箭头连接符 52">
            <a:extLst>
              <a:ext uri="{FF2B5EF4-FFF2-40B4-BE49-F238E27FC236}">
                <a16:creationId xmlns:a16="http://schemas.microsoft.com/office/drawing/2014/main" id="{FA5DF550-C370-CB47-A0C2-7D1B6105D3D5}"/>
              </a:ext>
            </a:extLst>
          </p:cNvPr>
          <p:cNvCxnSpPr>
            <a:cxnSpLocks/>
            <a:stCxn id="51" idx="3"/>
            <a:endCxn id="54" idx="1"/>
          </p:cNvCxnSpPr>
          <p:nvPr/>
        </p:nvCxnSpPr>
        <p:spPr>
          <a:xfrm>
            <a:off x="6286500" y="4900613"/>
            <a:ext cx="1766155" cy="290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68D3D23A-E195-BB4E-B2A8-9C2D774C308C}"/>
              </a:ext>
            </a:extLst>
          </p:cNvPr>
          <p:cNvSpPr txBox="1"/>
          <p:nvPr/>
        </p:nvSpPr>
        <p:spPr>
          <a:xfrm>
            <a:off x="8052655" y="4729163"/>
            <a:ext cx="2857500" cy="923330"/>
          </a:xfrm>
          <a:prstGeom prst="rect">
            <a:avLst/>
          </a:prstGeom>
          <a:noFill/>
        </p:spPr>
        <p:txBody>
          <a:bodyPr wrap="square" rtlCol="0">
            <a:spAutoFit/>
          </a:bodyPr>
          <a:lstStyle/>
          <a:p>
            <a:r>
              <a:rPr kumimoji="1" lang="en-AU" altLang="zh-CN" dirty="0"/>
              <a:t>Calling the function</a:t>
            </a:r>
            <a:r>
              <a:rPr kumimoji="1" lang="en-US" altLang="zh-CN" dirty="0"/>
              <a:t> </a:t>
            </a:r>
            <a:r>
              <a:rPr kumimoji="1" lang="en-AU" altLang="zh-CN" dirty="0"/>
              <a:t>and</a:t>
            </a:r>
            <a:r>
              <a:rPr kumimoji="1" lang="en-US" altLang="zh-CN" dirty="0"/>
              <a:t> </a:t>
            </a:r>
            <a:r>
              <a:rPr kumimoji="1" lang="en-AU" altLang="zh-CN" dirty="0"/>
              <a:t>enter the required parameters</a:t>
            </a:r>
          </a:p>
        </p:txBody>
      </p:sp>
      <p:sp>
        <p:nvSpPr>
          <p:cNvPr id="57" name="矩形 56">
            <a:extLst>
              <a:ext uri="{FF2B5EF4-FFF2-40B4-BE49-F238E27FC236}">
                <a16:creationId xmlns:a16="http://schemas.microsoft.com/office/drawing/2014/main" id="{15775CAF-1DA2-C848-BEB6-222C919A2153}"/>
              </a:ext>
            </a:extLst>
          </p:cNvPr>
          <p:cNvSpPr/>
          <p:nvPr/>
        </p:nvSpPr>
        <p:spPr>
          <a:xfrm>
            <a:off x="1243013" y="5043488"/>
            <a:ext cx="671512" cy="2714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9" name="肘形连接符 58">
            <a:extLst>
              <a:ext uri="{FF2B5EF4-FFF2-40B4-BE49-F238E27FC236}">
                <a16:creationId xmlns:a16="http://schemas.microsoft.com/office/drawing/2014/main" id="{DA3D9802-8CB9-0646-B567-8071D185981F}"/>
              </a:ext>
            </a:extLst>
          </p:cNvPr>
          <p:cNvCxnSpPr>
            <a:cxnSpLocks/>
            <a:endCxn id="60" idx="1"/>
          </p:cNvCxnSpPr>
          <p:nvPr/>
        </p:nvCxnSpPr>
        <p:spPr>
          <a:xfrm>
            <a:off x="1428482" y="5341219"/>
            <a:ext cx="6624173" cy="82849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文本框 59">
            <a:extLst>
              <a:ext uri="{FF2B5EF4-FFF2-40B4-BE49-F238E27FC236}">
                <a16:creationId xmlns:a16="http://schemas.microsoft.com/office/drawing/2014/main" id="{D50F6053-2D84-3243-ACD6-E9AF5CF15870}"/>
              </a:ext>
            </a:extLst>
          </p:cNvPr>
          <p:cNvSpPr txBox="1"/>
          <p:nvPr/>
        </p:nvSpPr>
        <p:spPr>
          <a:xfrm>
            <a:off x="8052655" y="5846543"/>
            <a:ext cx="2843212" cy="646331"/>
          </a:xfrm>
          <a:prstGeom prst="rect">
            <a:avLst/>
          </a:prstGeom>
          <a:noFill/>
        </p:spPr>
        <p:txBody>
          <a:bodyPr wrap="square" rtlCol="0">
            <a:spAutoFit/>
          </a:bodyPr>
          <a:lstStyle/>
          <a:p>
            <a:r>
              <a:rPr kumimoji="1" lang="en-AU" altLang="zh-CN" dirty="0"/>
              <a:t>Built-in function. Output a string to </a:t>
            </a:r>
            <a:r>
              <a:rPr kumimoji="1" lang="en-AU" altLang="zh-CN" dirty="0" err="1"/>
              <a:t>stdout</a:t>
            </a:r>
            <a:r>
              <a:rPr kumimoji="1" lang="en-AU" altLang="zh-CN" dirty="0"/>
              <a:t>.</a:t>
            </a:r>
            <a:endParaRPr kumimoji="1" lang="zh-CN" altLang="en-US" dirty="0"/>
          </a:p>
        </p:txBody>
      </p:sp>
    </p:spTree>
    <p:extLst>
      <p:ext uri="{BB962C8B-B14F-4D97-AF65-F5344CB8AC3E}">
        <p14:creationId xmlns:p14="http://schemas.microsoft.com/office/powerpoint/2010/main" val="2045223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B51F0F-8F98-EC4E-AD4B-4C8E05A99784}"/>
              </a:ext>
            </a:extLst>
          </p:cNvPr>
          <p:cNvSpPr>
            <a:spLocks noGrp="1"/>
          </p:cNvSpPr>
          <p:nvPr>
            <p:ph type="title"/>
          </p:nvPr>
        </p:nvSpPr>
        <p:spPr/>
        <p:txBody>
          <a:bodyPr/>
          <a:lstStyle/>
          <a:p>
            <a:r>
              <a:rPr kumimoji="1" lang="en-US" altLang="zh-CN" dirty="0"/>
              <a:t>Built-in Functions</a:t>
            </a:r>
            <a:endParaRPr kumimoji="1" lang="zh-CN" altLang="en-US" dirty="0"/>
          </a:p>
        </p:txBody>
      </p:sp>
      <p:pic>
        <p:nvPicPr>
          <p:cNvPr id="4" name="图片 3">
            <a:extLst>
              <a:ext uri="{FF2B5EF4-FFF2-40B4-BE49-F238E27FC236}">
                <a16:creationId xmlns:a16="http://schemas.microsoft.com/office/drawing/2014/main" id="{A8A3F907-3658-8949-80FF-314FD298E751}"/>
              </a:ext>
            </a:extLst>
          </p:cNvPr>
          <p:cNvPicPr>
            <a:picLocks noChangeAspect="1"/>
          </p:cNvPicPr>
          <p:nvPr/>
        </p:nvPicPr>
        <p:blipFill>
          <a:blip r:embed="rId2"/>
          <a:stretch>
            <a:fillRect/>
          </a:stretch>
        </p:blipFill>
        <p:spPr>
          <a:xfrm>
            <a:off x="981882" y="1491435"/>
            <a:ext cx="4904568" cy="5077569"/>
          </a:xfrm>
          <a:prstGeom prst="rect">
            <a:avLst/>
          </a:prstGeom>
        </p:spPr>
      </p:pic>
      <p:sp>
        <p:nvSpPr>
          <p:cNvPr id="5" name="文本框 4">
            <a:extLst>
              <a:ext uri="{FF2B5EF4-FFF2-40B4-BE49-F238E27FC236}">
                <a16:creationId xmlns:a16="http://schemas.microsoft.com/office/drawing/2014/main" id="{23CE70A2-53D3-AA42-A4BC-235296176BFB}"/>
              </a:ext>
            </a:extLst>
          </p:cNvPr>
          <p:cNvSpPr txBox="1"/>
          <p:nvPr/>
        </p:nvSpPr>
        <p:spPr>
          <a:xfrm>
            <a:off x="6565767" y="1629562"/>
            <a:ext cx="5394005" cy="4524315"/>
          </a:xfrm>
          <a:prstGeom prst="rect">
            <a:avLst/>
          </a:prstGeom>
          <a:noFill/>
        </p:spPr>
        <p:txBody>
          <a:bodyPr wrap="square" rtlCol="0">
            <a:spAutoFit/>
          </a:bodyPr>
          <a:lstStyle/>
          <a:p>
            <a:r>
              <a:rPr kumimoji="1" lang="en-US" altLang="zh-CN" b="1" dirty="0"/>
              <a:t>abs(x): </a:t>
            </a:r>
            <a:r>
              <a:rPr kumimoji="1" lang="en-US" altLang="zh-CN" dirty="0"/>
              <a:t>return the absolute value of x</a:t>
            </a:r>
          </a:p>
          <a:p>
            <a:r>
              <a:rPr kumimoji="1" lang="en-US" altLang="zh-CN" b="1" dirty="0"/>
              <a:t>float(x): </a:t>
            </a:r>
            <a:r>
              <a:rPr kumimoji="1" lang="en-US" altLang="zh-CN" dirty="0"/>
              <a:t>return a floating point number constructed from a number or string x</a:t>
            </a:r>
          </a:p>
          <a:p>
            <a:r>
              <a:rPr kumimoji="1" lang="en-US" altLang="zh-CN" b="1" dirty="0"/>
              <a:t>format(x): </a:t>
            </a:r>
            <a:r>
              <a:rPr kumimoji="1" lang="en-US" altLang="zh-CN" dirty="0"/>
              <a:t>convert a value to a formatted representation</a:t>
            </a:r>
          </a:p>
          <a:p>
            <a:r>
              <a:rPr kumimoji="1" lang="en-US" altLang="zh-CN" b="1" dirty="0" err="1"/>
              <a:t>len</a:t>
            </a:r>
            <a:r>
              <a:rPr kumimoji="1" lang="en-US" altLang="zh-CN" b="1" dirty="0"/>
              <a:t>(x): </a:t>
            </a:r>
            <a:r>
              <a:rPr kumimoji="1" lang="en-US" altLang="zh-CN" dirty="0"/>
              <a:t>return the length of an object. The argument may be a sequence, string, or a collection.</a:t>
            </a:r>
          </a:p>
          <a:p>
            <a:r>
              <a:rPr kumimoji="1" lang="en-US" altLang="zh-CN" b="1" dirty="0"/>
              <a:t>min(</a:t>
            </a:r>
            <a:r>
              <a:rPr kumimoji="1" lang="en-US" altLang="zh-CN" b="1" dirty="0" err="1"/>
              <a:t>args</a:t>
            </a:r>
            <a:r>
              <a:rPr kumimoji="1" lang="en-US" altLang="zh-CN" b="1" dirty="0"/>
              <a:t>), max(</a:t>
            </a:r>
            <a:r>
              <a:rPr kumimoji="1" lang="en-US" altLang="zh-CN" b="1" dirty="0" err="1"/>
              <a:t>args</a:t>
            </a:r>
            <a:r>
              <a:rPr kumimoji="1" lang="en-US" altLang="zh-CN" b="1" dirty="0"/>
              <a:t>): </a:t>
            </a:r>
            <a:r>
              <a:rPr kumimoji="1" lang="en-US" altLang="zh-CN" dirty="0"/>
              <a:t>return the largest or smallest item in an </a:t>
            </a:r>
            <a:r>
              <a:rPr kumimoji="1" lang="en-US" altLang="zh-CN" dirty="0" err="1"/>
              <a:t>iterable</a:t>
            </a:r>
            <a:r>
              <a:rPr kumimoji="1" lang="en-US" altLang="zh-CN" dirty="0"/>
              <a:t> or the smallest of two more arguments</a:t>
            </a:r>
          </a:p>
          <a:p>
            <a:r>
              <a:rPr kumimoji="1" lang="en-US" altLang="zh-CN" b="1" dirty="0"/>
              <a:t>print: </a:t>
            </a:r>
            <a:r>
              <a:rPr kumimoji="1" lang="en-US" altLang="zh-CN" dirty="0"/>
              <a:t>print objects to the text stream file</a:t>
            </a:r>
          </a:p>
          <a:p>
            <a:endParaRPr kumimoji="1" lang="en-US" altLang="zh-CN" dirty="0"/>
          </a:p>
          <a:p>
            <a:r>
              <a:rPr kumimoji="1" lang="en-US" altLang="zh-CN" dirty="0"/>
              <a:t>More info: </a:t>
            </a:r>
            <a:r>
              <a:rPr kumimoji="1" lang="en-US" altLang="zh-CN" dirty="0">
                <a:hlinkClick r:id="rId3"/>
              </a:rPr>
              <a:t>https://docs.python.org/3/library/functions.html</a:t>
            </a:r>
            <a:endParaRPr kumimoji="1" lang="en-US" altLang="zh-CN" dirty="0"/>
          </a:p>
          <a:p>
            <a:endParaRPr kumimoji="1" lang="zh-CN" altLang="en-US" dirty="0"/>
          </a:p>
        </p:txBody>
      </p:sp>
    </p:spTree>
    <p:extLst>
      <p:ext uri="{BB962C8B-B14F-4D97-AF65-F5344CB8AC3E}">
        <p14:creationId xmlns:p14="http://schemas.microsoft.com/office/powerpoint/2010/main" val="2721455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07378D-25DF-724D-B2DC-3CA09299F22E}"/>
              </a:ext>
            </a:extLst>
          </p:cNvPr>
          <p:cNvSpPr>
            <a:spLocks noGrp="1"/>
          </p:cNvSpPr>
          <p:nvPr>
            <p:ph type="title"/>
          </p:nvPr>
        </p:nvSpPr>
        <p:spPr>
          <a:xfrm>
            <a:off x="838200" y="18255"/>
            <a:ext cx="10515600" cy="1325563"/>
          </a:xfrm>
        </p:spPr>
        <p:txBody>
          <a:bodyPr/>
          <a:lstStyle/>
          <a:p>
            <a:r>
              <a:rPr kumimoji="1" lang="en-AU" altLang="zh-CN" dirty="0"/>
              <a:t>Syntax</a:t>
            </a:r>
            <a:endParaRPr kumimoji="1" lang="zh-CN" altLang="en-US" dirty="0"/>
          </a:p>
        </p:txBody>
      </p:sp>
      <p:sp>
        <p:nvSpPr>
          <p:cNvPr id="3" name="内容占位符 2">
            <a:extLst>
              <a:ext uri="{FF2B5EF4-FFF2-40B4-BE49-F238E27FC236}">
                <a16:creationId xmlns:a16="http://schemas.microsoft.com/office/drawing/2014/main" id="{4A700925-B05E-7E4D-ACDB-7FDA4B684BC8}"/>
              </a:ext>
            </a:extLst>
          </p:cNvPr>
          <p:cNvSpPr>
            <a:spLocks noGrp="1"/>
          </p:cNvSpPr>
          <p:nvPr>
            <p:ph idx="1"/>
          </p:nvPr>
        </p:nvSpPr>
        <p:spPr>
          <a:xfrm>
            <a:off x="838200" y="1253331"/>
            <a:ext cx="10515600" cy="3768612"/>
          </a:xfrm>
        </p:spPr>
        <p:txBody>
          <a:bodyPr/>
          <a:lstStyle/>
          <a:p>
            <a:r>
              <a:rPr kumimoji="1" lang="en-AU" altLang="zh-CN" dirty="0"/>
              <a:t>Indentation: </a:t>
            </a:r>
            <a:r>
              <a:rPr lang="en-AU" altLang="zh-CN" dirty="0"/>
              <a:t>refers to the spaces at the beginning of a code line. Where in other programming languages the indentation in code is for readability only, the </a:t>
            </a:r>
            <a:r>
              <a:rPr lang="en-AU" altLang="zh-CN" u="sng" dirty="0"/>
              <a:t>indentation in Python is very important</a:t>
            </a:r>
            <a:r>
              <a:rPr lang="en-AU" altLang="zh-CN" dirty="0"/>
              <a:t>.</a:t>
            </a:r>
          </a:p>
          <a:p>
            <a:r>
              <a:rPr kumimoji="1" lang="en-AU" altLang="zh-CN" dirty="0"/>
              <a:t>Python uses indentation to indicate a block of code</a:t>
            </a:r>
          </a:p>
          <a:p>
            <a:r>
              <a:rPr kumimoji="1" lang="en-AU" altLang="zh-CN" dirty="0"/>
              <a:t>The indentation can be tabs</a:t>
            </a:r>
            <a:r>
              <a:rPr kumimoji="1" lang="zh-CN" altLang="en-US" dirty="0"/>
              <a:t> </a:t>
            </a:r>
            <a:r>
              <a:rPr kumimoji="1" lang="en-US" altLang="zh-CN" dirty="0"/>
              <a:t>or</a:t>
            </a:r>
            <a:r>
              <a:rPr kumimoji="1" lang="zh-CN" altLang="en-US" dirty="0"/>
              <a:t> </a:t>
            </a:r>
            <a:r>
              <a:rPr kumimoji="1" lang="en-US" altLang="zh-CN" dirty="0"/>
              <a:t>spaces</a:t>
            </a:r>
            <a:r>
              <a:rPr kumimoji="1" lang="zh-CN" altLang="en-US" dirty="0"/>
              <a:t> </a:t>
            </a:r>
            <a:r>
              <a:rPr kumimoji="1" lang="en-US" altLang="zh-CN" dirty="0"/>
              <a:t>of</a:t>
            </a:r>
            <a:r>
              <a:rPr kumimoji="1" lang="zh-CN" altLang="en-US" dirty="0"/>
              <a:t> </a:t>
            </a:r>
            <a:r>
              <a:rPr kumimoji="1" lang="en-US" altLang="zh-CN" dirty="0"/>
              <a:t>arbitrary</a:t>
            </a:r>
            <a:r>
              <a:rPr kumimoji="1" lang="zh-CN" altLang="en-US" dirty="0"/>
              <a:t> </a:t>
            </a:r>
            <a:r>
              <a:rPr kumimoji="1" lang="en-US" altLang="zh-CN" dirty="0"/>
              <a:t>length</a:t>
            </a:r>
            <a:r>
              <a:rPr kumimoji="1" lang="en-AU" altLang="zh-CN" dirty="0"/>
              <a:t>,</a:t>
            </a:r>
            <a:r>
              <a:rPr kumimoji="1" lang="en-US" altLang="zh-CN" dirty="0"/>
              <a:t> </a:t>
            </a:r>
            <a:r>
              <a:rPr kumimoji="1" lang="en-AU" altLang="zh-CN" dirty="0"/>
              <a:t>but</a:t>
            </a:r>
            <a:r>
              <a:rPr kumimoji="1" lang="en-US" altLang="zh-CN" dirty="0"/>
              <a:t> </a:t>
            </a:r>
            <a:r>
              <a:rPr kumimoji="1" lang="en-AU" altLang="zh-CN" dirty="0"/>
              <a:t>it</a:t>
            </a:r>
            <a:r>
              <a:rPr kumimoji="1" lang="en-US" altLang="zh-CN" dirty="0"/>
              <a:t> </a:t>
            </a:r>
            <a:r>
              <a:rPr kumimoji="1" lang="en-AU" altLang="zh-CN" dirty="0"/>
              <a:t>must</a:t>
            </a:r>
            <a:r>
              <a:rPr kumimoji="1" lang="en-US" altLang="zh-CN" dirty="0"/>
              <a:t> </a:t>
            </a:r>
            <a:r>
              <a:rPr kumimoji="1" lang="en-AU" altLang="zh-CN" dirty="0"/>
              <a:t>be there.</a:t>
            </a:r>
            <a:endParaRPr kumimoji="1" lang="zh-CN" altLang="en-US" dirty="0"/>
          </a:p>
        </p:txBody>
      </p:sp>
    </p:spTree>
    <p:extLst>
      <p:ext uri="{BB962C8B-B14F-4D97-AF65-F5344CB8AC3E}">
        <p14:creationId xmlns:p14="http://schemas.microsoft.com/office/powerpoint/2010/main" val="580887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07378D-25DF-724D-B2DC-3CA09299F22E}"/>
              </a:ext>
            </a:extLst>
          </p:cNvPr>
          <p:cNvSpPr>
            <a:spLocks noGrp="1"/>
          </p:cNvSpPr>
          <p:nvPr>
            <p:ph type="title"/>
          </p:nvPr>
        </p:nvSpPr>
        <p:spPr>
          <a:xfrm>
            <a:off x="838200" y="18255"/>
            <a:ext cx="10515600" cy="1325563"/>
          </a:xfrm>
        </p:spPr>
        <p:txBody>
          <a:bodyPr/>
          <a:lstStyle/>
          <a:p>
            <a:r>
              <a:rPr kumimoji="1" lang="en-AU" altLang="zh-CN" dirty="0"/>
              <a:t>Syntax</a:t>
            </a:r>
            <a:endParaRPr kumimoji="1" lang="zh-CN" altLang="en-US" dirty="0"/>
          </a:p>
        </p:txBody>
      </p:sp>
      <p:pic>
        <p:nvPicPr>
          <p:cNvPr id="6" name="图片 5">
            <a:extLst>
              <a:ext uri="{FF2B5EF4-FFF2-40B4-BE49-F238E27FC236}">
                <a16:creationId xmlns:a16="http://schemas.microsoft.com/office/drawing/2014/main" id="{964415E6-4897-D146-A06C-B439B63E5620}"/>
              </a:ext>
            </a:extLst>
          </p:cNvPr>
          <p:cNvPicPr>
            <a:picLocks noChangeAspect="1"/>
          </p:cNvPicPr>
          <p:nvPr/>
        </p:nvPicPr>
        <p:blipFill>
          <a:blip r:embed="rId2"/>
          <a:stretch>
            <a:fillRect/>
          </a:stretch>
        </p:blipFill>
        <p:spPr>
          <a:xfrm>
            <a:off x="1110808" y="1343817"/>
            <a:ext cx="2199900" cy="1675153"/>
          </a:xfrm>
          <a:prstGeom prst="rect">
            <a:avLst/>
          </a:prstGeom>
        </p:spPr>
      </p:pic>
      <p:sp>
        <p:nvSpPr>
          <p:cNvPr id="7" name="文本框 6">
            <a:extLst>
              <a:ext uri="{FF2B5EF4-FFF2-40B4-BE49-F238E27FC236}">
                <a16:creationId xmlns:a16="http://schemas.microsoft.com/office/drawing/2014/main" id="{36485F43-D29F-D44C-A894-D5C0FA73E452}"/>
              </a:ext>
            </a:extLst>
          </p:cNvPr>
          <p:cNvSpPr txBox="1"/>
          <p:nvPr/>
        </p:nvSpPr>
        <p:spPr>
          <a:xfrm>
            <a:off x="3350029" y="1994270"/>
            <a:ext cx="931685" cy="369332"/>
          </a:xfrm>
          <a:prstGeom prst="rect">
            <a:avLst/>
          </a:prstGeom>
          <a:noFill/>
        </p:spPr>
        <p:txBody>
          <a:bodyPr wrap="square" rtlCol="0">
            <a:spAutoFit/>
          </a:bodyPr>
          <a:lstStyle/>
          <a:p>
            <a:r>
              <a:rPr kumimoji="1" lang="en-AU" altLang="zh-CN" dirty="0">
                <a:solidFill>
                  <a:srgbClr val="FF0000"/>
                </a:solidFill>
              </a:rPr>
              <a:t>invalid</a:t>
            </a:r>
            <a:endParaRPr kumimoji="1" lang="zh-CN" altLang="en-US" dirty="0">
              <a:solidFill>
                <a:srgbClr val="FF0000"/>
              </a:solidFill>
            </a:endParaRPr>
          </a:p>
        </p:txBody>
      </p:sp>
      <p:pic>
        <p:nvPicPr>
          <p:cNvPr id="8" name="图片 7">
            <a:extLst>
              <a:ext uri="{FF2B5EF4-FFF2-40B4-BE49-F238E27FC236}">
                <a16:creationId xmlns:a16="http://schemas.microsoft.com/office/drawing/2014/main" id="{127C9BD5-5CF4-FA43-B66A-A0B837EA8650}"/>
              </a:ext>
            </a:extLst>
          </p:cNvPr>
          <p:cNvPicPr>
            <a:picLocks noChangeAspect="1"/>
          </p:cNvPicPr>
          <p:nvPr/>
        </p:nvPicPr>
        <p:blipFill>
          <a:blip r:embed="rId3"/>
          <a:stretch>
            <a:fillRect/>
          </a:stretch>
        </p:blipFill>
        <p:spPr>
          <a:xfrm>
            <a:off x="1037685" y="4825576"/>
            <a:ext cx="3258562" cy="1502653"/>
          </a:xfrm>
          <a:prstGeom prst="rect">
            <a:avLst/>
          </a:prstGeom>
        </p:spPr>
      </p:pic>
      <p:sp>
        <p:nvSpPr>
          <p:cNvPr id="9" name="文本框 8">
            <a:extLst>
              <a:ext uri="{FF2B5EF4-FFF2-40B4-BE49-F238E27FC236}">
                <a16:creationId xmlns:a16="http://schemas.microsoft.com/office/drawing/2014/main" id="{22B38622-327A-034A-8A2C-ED474C80AC80}"/>
              </a:ext>
            </a:extLst>
          </p:cNvPr>
          <p:cNvSpPr txBox="1"/>
          <p:nvPr/>
        </p:nvSpPr>
        <p:spPr>
          <a:xfrm>
            <a:off x="9948702" y="1824138"/>
            <a:ext cx="922498" cy="369332"/>
          </a:xfrm>
          <a:prstGeom prst="rect">
            <a:avLst/>
          </a:prstGeom>
          <a:noFill/>
        </p:spPr>
        <p:txBody>
          <a:bodyPr wrap="square" rtlCol="0">
            <a:spAutoFit/>
          </a:bodyPr>
          <a:lstStyle/>
          <a:p>
            <a:r>
              <a:rPr kumimoji="1" lang="en-AU" altLang="zh-CN" dirty="0">
                <a:solidFill>
                  <a:srgbClr val="FF0000"/>
                </a:solidFill>
              </a:rPr>
              <a:t>invalid</a:t>
            </a:r>
            <a:endParaRPr kumimoji="1" lang="zh-CN" altLang="en-US" dirty="0">
              <a:solidFill>
                <a:srgbClr val="FF0000"/>
              </a:solidFill>
            </a:endParaRPr>
          </a:p>
        </p:txBody>
      </p:sp>
      <p:pic>
        <p:nvPicPr>
          <p:cNvPr id="10" name="图片 9">
            <a:extLst>
              <a:ext uri="{FF2B5EF4-FFF2-40B4-BE49-F238E27FC236}">
                <a16:creationId xmlns:a16="http://schemas.microsoft.com/office/drawing/2014/main" id="{3DF5BC2F-B99E-CC4D-BB69-970F5488667A}"/>
              </a:ext>
            </a:extLst>
          </p:cNvPr>
          <p:cNvPicPr>
            <a:picLocks noChangeAspect="1"/>
          </p:cNvPicPr>
          <p:nvPr/>
        </p:nvPicPr>
        <p:blipFill>
          <a:blip r:embed="rId4"/>
          <a:stretch>
            <a:fillRect/>
          </a:stretch>
        </p:blipFill>
        <p:spPr>
          <a:xfrm>
            <a:off x="1037684" y="3360057"/>
            <a:ext cx="5159916" cy="780777"/>
          </a:xfrm>
          <a:prstGeom prst="rect">
            <a:avLst/>
          </a:prstGeom>
        </p:spPr>
      </p:pic>
      <p:sp>
        <p:nvSpPr>
          <p:cNvPr id="11" name="文本框 10">
            <a:extLst>
              <a:ext uri="{FF2B5EF4-FFF2-40B4-BE49-F238E27FC236}">
                <a16:creationId xmlns:a16="http://schemas.microsoft.com/office/drawing/2014/main" id="{D856A5CD-95C9-4B49-9B4A-30892A57F327}"/>
              </a:ext>
            </a:extLst>
          </p:cNvPr>
          <p:cNvSpPr txBox="1"/>
          <p:nvPr/>
        </p:nvSpPr>
        <p:spPr>
          <a:xfrm>
            <a:off x="3198162" y="4195175"/>
            <a:ext cx="1184628" cy="369332"/>
          </a:xfrm>
          <a:prstGeom prst="rect">
            <a:avLst/>
          </a:prstGeom>
          <a:noFill/>
        </p:spPr>
        <p:txBody>
          <a:bodyPr wrap="square" rtlCol="0">
            <a:spAutoFit/>
          </a:bodyPr>
          <a:lstStyle/>
          <a:p>
            <a:r>
              <a:rPr kumimoji="1" lang="en-AU" altLang="zh-CN" dirty="0">
                <a:solidFill>
                  <a:schemeClr val="accent2"/>
                </a:solidFill>
              </a:rPr>
              <a:t>valid</a:t>
            </a:r>
            <a:endParaRPr kumimoji="1" lang="zh-CN" altLang="en-US" dirty="0">
              <a:solidFill>
                <a:schemeClr val="accent2"/>
              </a:solidFill>
            </a:endParaRPr>
          </a:p>
        </p:txBody>
      </p:sp>
      <p:pic>
        <p:nvPicPr>
          <p:cNvPr id="12" name="图片 11">
            <a:extLst>
              <a:ext uri="{FF2B5EF4-FFF2-40B4-BE49-F238E27FC236}">
                <a16:creationId xmlns:a16="http://schemas.microsoft.com/office/drawing/2014/main" id="{C707ABBE-C23F-734B-88CA-5EC93764FDA4}"/>
              </a:ext>
            </a:extLst>
          </p:cNvPr>
          <p:cNvPicPr>
            <a:picLocks noChangeAspect="1"/>
          </p:cNvPicPr>
          <p:nvPr/>
        </p:nvPicPr>
        <p:blipFill>
          <a:blip r:embed="rId5"/>
          <a:stretch>
            <a:fillRect/>
          </a:stretch>
        </p:blipFill>
        <p:spPr>
          <a:xfrm>
            <a:off x="4991202" y="1269928"/>
            <a:ext cx="4677330" cy="1606356"/>
          </a:xfrm>
          <a:prstGeom prst="rect">
            <a:avLst/>
          </a:prstGeom>
        </p:spPr>
      </p:pic>
      <p:sp>
        <p:nvSpPr>
          <p:cNvPr id="13" name="文本框 12">
            <a:extLst>
              <a:ext uri="{FF2B5EF4-FFF2-40B4-BE49-F238E27FC236}">
                <a16:creationId xmlns:a16="http://schemas.microsoft.com/office/drawing/2014/main" id="{A1CEDD8B-497D-9147-AADB-AA484B1FC16F}"/>
              </a:ext>
            </a:extLst>
          </p:cNvPr>
          <p:cNvSpPr txBox="1"/>
          <p:nvPr/>
        </p:nvSpPr>
        <p:spPr>
          <a:xfrm>
            <a:off x="4339094" y="5559115"/>
            <a:ext cx="1104798" cy="369332"/>
          </a:xfrm>
          <a:prstGeom prst="rect">
            <a:avLst/>
          </a:prstGeom>
          <a:noFill/>
        </p:spPr>
        <p:txBody>
          <a:bodyPr wrap="square" rtlCol="0">
            <a:spAutoFit/>
          </a:bodyPr>
          <a:lstStyle/>
          <a:p>
            <a:r>
              <a:rPr kumimoji="1" lang="en-AU" altLang="zh-CN" dirty="0">
                <a:solidFill>
                  <a:schemeClr val="accent2"/>
                </a:solidFill>
              </a:rPr>
              <a:t>valid</a:t>
            </a:r>
            <a:endParaRPr kumimoji="1" lang="zh-CN" altLang="en-US" dirty="0">
              <a:solidFill>
                <a:schemeClr val="accent2"/>
              </a:solidFill>
            </a:endParaRPr>
          </a:p>
        </p:txBody>
      </p:sp>
      <p:pic>
        <p:nvPicPr>
          <p:cNvPr id="14" name="图片 13">
            <a:extLst>
              <a:ext uri="{FF2B5EF4-FFF2-40B4-BE49-F238E27FC236}">
                <a16:creationId xmlns:a16="http://schemas.microsoft.com/office/drawing/2014/main" id="{ED7475CD-7F97-294F-9047-288B1399607C}"/>
              </a:ext>
            </a:extLst>
          </p:cNvPr>
          <p:cNvPicPr>
            <a:picLocks noChangeAspect="1"/>
          </p:cNvPicPr>
          <p:nvPr/>
        </p:nvPicPr>
        <p:blipFill>
          <a:blip r:embed="rId6"/>
          <a:stretch>
            <a:fillRect/>
          </a:stretch>
        </p:blipFill>
        <p:spPr>
          <a:xfrm>
            <a:off x="6757592" y="4825576"/>
            <a:ext cx="2720931" cy="1886512"/>
          </a:xfrm>
          <a:prstGeom prst="rect">
            <a:avLst/>
          </a:prstGeom>
        </p:spPr>
      </p:pic>
      <p:sp>
        <p:nvSpPr>
          <p:cNvPr id="15" name="文本框 14">
            <a:extLst>
              <a:ext uri="{FF2B5EF4-FFF2-40B4-BE49-F238E27FC236}">
                <a16:creationId xmlns:a16="http://schemas.microsoft.com/office/drawing/2014/main" id="{F81250C8-505A-0249-ADEC-09C3B40C0FBF}"/>
              </a:ext>
            </a:extLst>
          </p:cNvPr>
          <p:cNvSpPr txBox="1"/>
          <p:nvPr/>
        </p:nvSpPr>
        <p:spPr>
          <a:xfrm>
            <a:off x="9521370" y="4941669"/>
            <a:ext cx="2380343" cy="2031325"/>
          </a:xfrm>
          <a:prstGeom prst="rect">
            <a:avLst/>
          </a:prstGeom>
          <a:noFill/>
        </p:spPr>
        <p:txBody>
          <a:bodyPr wrap="square" rtlCol="0">
            <a:spAutoFit/>
          </a:bodyPr>
          <a:lstStyle/>
          <a:p>
            <a:r>
              <a:rPr kumimoji="1" lang="en-AU" altLang="zh-CN" dirty="0">
                <a:highlight>
                  <a:srgbClr val="FFFF00"/>
                </a:highlight>
              </a:rPr>
              <a:t>Recommended</a:t>
            </a:r>
          </a:p>
          <a:p>
            <a:r>
              <a:rPr kumimoji="1" lang="en-AU" altLang="zh-CN" dirty="0"/>
              <a:t>Consistent indentation length</a:t>
            </a:r>
          </a:p>
          <a:p>
            <a:r>
              <a:rPr kumimoji="1" lang="en-AU" altLang="zh-CN" dirty="0"/>
              <a:t>Using one tab, 2 spaces or 4 spaces </a:t>
            </a:r>
            <a:r>
              <a:rPr kumimoji="1" lang="en-US" altLang="zh-CN" dirty="0"/>
              <a:t>is preferred.</a:t>
            </a:r>
            <a:endParaRPr kumimoji="1" lang="en-AU" altLang="zh-CN" dirty="0"/>
          </a:p>
          <a:p>
            <a:endParaRPr kumimoji="1" lang="en-AU" altLang="zh-CN" dirty="0"/>
          </a:p>
        </p:txBody>
      </p:sp>
      <p:pic>
        <p:nvPicPr>
          <p:cNvPr id="16" name="图片 15">
            <a:extLst>
              <a:ext uri="{FF2B5EF4-FFF2-40B4-BE49-F238E27FC236}">
                <a16:creationId xmlns:a16="http://schemas.microsoft.com/office/drawing/2014/main" id="{6D1FB54C-34D6-C040-9A24-89389860A02F}"/>
              </a:ext>
            </a:extLst>
          </p:cNvPr>
          <p:cNvPicPr>
            <a:picLocks noChangeAspect="1"/>
          </p:cNvPicPr>
          <p:nvPr/>
        </p:nvPicPr>
        <p:blipFill>
          <a:blip r:embed="rId7"/>
          <a:stretch>
            <a:fillRect/>
          </a:stretch>
        </p:blipFill>
        <p:spPr>
          <a:xfrm>
            <a:off x="7329867" y="3007562"/>
            <a:ext cx="2199900" cy="1681352"/>
          </a:xfrm>
          <a:prstGeom prst="rect">
            <a:avLst/>
          </a:prstGeom>
        </p:spPr>
      </p:pic>
      <p:sp>
        <p:nvSpPr>
          <p:cNvPr id="17" name="文本框 16">
            <a:extLst>
              <a:ext uri="{FF2B5EF4-FFF2-40B4-BE49-F238E27FC236}">
                <a16:creationId xmlns:a16="http://schemas.microsoft.com/office/drawing/2014/main" id="{6CCFE612-2AB8-894D-9FB0-BF0BA9635819}"/>
              </a:ext>
            </a:extLst>
          </p:cNvPr>
          <p:cNvSpPr txBox="1"/>
          <p:nvPr/>
        </p:nvSpPr>
        <p:spPr>
          <a:xfrm>
            <a:off x="9668532" y="3565779"/>
            <a:ext cx="922498" cy="369332"/>
          </a:xfrm>
          <a:prstGeom prst="rect">
            <a:avLst/>
          </a:prstGeom>
          <a:noFill/>
        </p:spPr>
        <p:txBody>
          <a:bodyPr wrap="square" rtlCol="0">
            <a:spAutoFit/>
          </a:bodyPr>
          <a:lstStyle/>
          <a:p>
            <a:r>
              <a:rPr kumimoji="1" lang="en-AU" altLang="zh-CN" dirty="0">
                <a:solidFill>
                  <a:srgbClr val="FF0000"/>
                </a:solidFill>
              </a:rPr>
              <a:t>invalid</a:t>
            </a:r>
            <a:endParaRPr kumimoji="1" lang="zh-CN" altLang="en-US" dirty="0">
              <a:solidFill>
                <a:srgbClr val="FF0000"/>
              </a:solidFill>
            </a:endParaRPr>
          </a:p>
        </p:txBody>
      </p:sp>
    </p:spTree>
    <p:extLst>
      <p:ext uri="{BB962C8B-B14F-4D97-AF65-F5344CB8AC3E}">
        <p14:creationId xmlns:p14="http://schemas.microsoft.com/office/powerpoint/2010/main" val="3725715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07378D-25DF-724D-B2DC-3CA09299F22E}"/>
              </a:ext>
            </a:extLst>
          </p:cNvPr>
          <p:cNvSpPr>
            <a:spLocks noGrp="1"/>
          </p:cNvSpPr>
          <p:nvPr>
            <p:ph type="title"/>
          </p:nvPr>
        </p:nvSpPr>
        <p:spPr>
          <a:xfrm>
            <a:off x="838200" y="18255"/>
            <a:ext cx="10515600" cy="1325563"/>
          </a:xfrm>
        </p:spPr>
        <p:txBody>
          <a:bodyPr/>
          <a:lstStyle/>
          <a:p>
            <a:r>
              <a:rPr kumimoji="1" lang="en-AU" altLang="zh-CN" dirty="0"/>
              <a:t>Syntax</a:t>
            </a:r>
            <a:endParaRPr kumimoji="1" lang="zh-CN" altLang="en-US" dirty="0"/>
          </a:p>
        </p:txBody>
      </p:sp>
      <p:sp>
        <p:nvSpPr>
          <p:cNvPr id="3" name="文本框 2">
            <a:extLst>
              <a:ext uri="{FF2B5EF4-FFF2-40B4-BE49-F238E27FC236}">
                <a16:creationId xmlns:a16="http://schemas.microsoft.com/office/drawing/2014/main" id="{C2F6CCD4-D3CD-BD42-AAC2-3A3E0EAD354B}"/>
              </a:ext>
            </a:extLst>
          </p:cNvPr>
          <p:cNvSpPr txBox="1"/>
          <p:nvPr/>
        </p:nvSpPr>
        <p:spPr>
          <a:xfrm>
            <a:off x="1320800" y="1553028"/>
            <a:ext cx="9898743" cy="4431983"/>
          </a:xfrm>
          <a:prstGeom prst="rect">
            <a:avLst/>
          </a:prstGeom>
          <a:noFill/>
        </p:spPr>
        <p:txBody>
          <a:bodyPr wrap="square" rtlCol="0">
            <a:spAutoFit/>
          </a:bodyPr>
          <a:lstStyle/>
          <a:p>
            <a:pPr marL="285750" indent="-285750">
              <a:buFont typeface="Arial" panose="020B0604020202020204" pitchFamily="34" charset="0"/>
              <a:buChar char="•"/>
            </a:pPr>
            <a:r>
              <a:rPr lang="en-AU" altLang="zh-CN" sz="2400" dirty="0"/>
              <a:t>Python uses four spaces as default indentation spaces. However, the number of spaces can be anything; it is up to the user. But a minimum of one space is needed to indent a statement.</a:t>
            </a:r>
          </a:p>
          <a:p>
            <a:pPr marL="285750" indent="-285750">
              <a:buFont typeface="Arial" panose="020B0604020202020204" pitchFamily="34" charset="0"/>
              <a:buChar char="•"/>
            </a:pPr>
            <a:r>
              <a:rPr lang="en-AU" altLang="zh-CN" sz="2400" dirty="0"/>
              <a:t>The first line of python code cannot have an indentation.</a:t>
            </a:r>
          </a:p>
          <a:p>
            <a:pPr marL="285750" indent="-285750">
              <a:buFont typeface="Arial" panose="020B0604020202020204" pitchFamily="34" charset="0"/>
              <a:buChar char="•"/>
            </a:pPr>
            <a:r>
              <a:rPr lang="en-AU" altLang="zh-CN" sz="2400" dirty="0"/>
              <a:t>Indentation is mandatory in python to define the blocks of statements.</a:t>
            </a:r>
          </a:p>
          <a:p>
            <a:pPr marL="285750" indent="-285750">
              <a:buFont typeface="Arial" panose="020B0604020202020204" pitchFamily="34" charset="0"/>
              <a:buChar char="•"/>
            </a:pPr>
            <a:r>
              <a:rPr lang="en-AU" altLang="zh-CN" sz="2400" dirty="0"/>
              <a:t>The number of spaces must be uniform in any block of code.</a:t>
            </a:r>
          </a:p>
          <a:p>
            <a:pPr marL="285750" indent="-285750">
              <a:buFont typeface="Arial" panose="020B0604020202020204" pitchFamily="34" charset="0"/>
              <a:buChar char="•"/>
            </a:pPr>
            <a:r>
              <a:rPr lang="en-AU" altLang="zh-CN" sz="2400" dirty="0"/>
              <a:t>Either use whitespace or tabs to indent; intermixing of tabs and whitespaces in indentation may sometimes cause wrong indentation errors. (since some editor will treat one tab as two spaces and some will treat it as four spaces)</a:t>
            </a:r>
          </a:p>
          <a:p>
            <a:endParaRPr kumimoji="1" lang="zh-CN" altLang="en-US" dirty="0"/>
          </a:p>
        </p:txBody>
      </p:sp>
    </p:spTree>
    <p:extLst>
      <p:ext uri="{BB962C8B-B14F-4D97-AF65-F5344CB8AC3E}">
        <p14:creationId xmlns:p14="http://schemas.microsoft.com/office/powerpoint/2010/main" val="399595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03A4E-E7E8-9F4C-A6BF-3DCFF2A03997}"/>
              </a:ext>
            </a:extLst>
          </p:cNvPr>
          <p:cNvSpPr>
            <a:spLocks noGrp="1"/>
          </p:cNvSpPr>
          <p:nvPr>
            <p:ph type="title"/>
          </p:nvPr>
        </p:nvSpPr>
        <p:spPr/>
        <p:txBody>
          <a:bodyPr/>
          <a:lstStyle/>
          <a:p>
            <a:r>
              <a:rPr kumimoji="1" lang="en-US" altLang="zh-CN"/>
              <a:t>What</a:t>
            </a:r>
            <a:r>
              <a:rPr kumimoji="1" lang="zh-CN" altLang="en-US"/>
              <a:t> </a:t>
            </a:r>
            <a:r>
              <a:rPr kumimoji="1" lang="en-US" altLang="zh-CN"/>
              <a:t>is</a:t>
            </a:r>
            <a:r>
              <a:rPr kumimoji="1" lang="zh-CN" altLang="en-US"/>
              <a:t> </a:t>
            </a:r>
            <a:r>
              <a:rPr kumimoji="1" lang="en-US" altLang="zh-CN"/>
              <a:t>Python</a:t>
            </a:r>
            <a:endParaRPr kumimoji="1" lang="zh-CN" altLang="en-US" dirty="0"/>
          </a:p>
        </p:txBody>
      </p:sp>
      <p:sp>
        <p:nvSpPr>
          <p:cNvPr id="3" name="内容占位符 2">
            <a:extLst>
              <a:ext uri="{FF2B5EF4-FFF2-40B4-BE49-F238E27FC236}">
                <a16:creationId xmlns:a16="http://schemas.microsoft.com/office/drawing/2014/main" id="{9888FB0C-0377-4B45-AC10-EE7EB08C9303}"/>
              </a:ext>
            </a:extLst>
          </p:cNvPr>
          <p:cNvSpPr>
            <a:spLocks noGrp="1"/>
          </p:cNvSpPr>
          <p:nvPr>
            <p:ph idx="1"/>
          </p:nvPr>
        </p:nvSpPr>
        <p:spPr>
          <a:xfrm>
            <a:off x="838200" y="1825625"/>
            <a:ext cx="8163910" cy="4351338"/>
          </a:xfrm>
        </p:spPr>
        <p:txBody>
          <a:bodyPr/>
          <a:lstStyle/>
          <a:p>
            <a:r>
              <a:rPr kumimoji="1" lang="en-US" altLang="zh-CN" sz="2000" dirty="0"/>
              <a:t>A high-level, interpreted, general-purpose programming language</a:t>
            </a:r>
          </a:p>
          <a:p>
            <a:r>
              <a:rPr kumimoji="1" lang="en-AU" altLang="zh-CN" sz="2000" dirty="0"/>
              <a:t>Dynamically-typed and garbage-collected</a:t>
            </a:r>
          </a:p>
          <a:p>
            <a:r>
              <a:rPr kumimoji="1" lang="en-AU" altLang="zh-CN" sz="2000" dirty="0"/>
              <a:t>Support multiple programming paradigms, including structured, object-oriented and functional programming.</a:t>
            </a:r>
          </a:p>
          <a:p>
            <a:r>
              <a:rPr kumimoji="1" lang="en-AU" altLang="zh-CN" sz="2000" dirty="0"/>
              <a:t>Developed by Guido van Rossum</a:t>
            </a:r>
          </a:p>
          <a:p>
            <a:r>
              <a:rPr kumimoji="1" lang="en-AU" altLang="zh-CN" sz="2000" dirty="0"/>
              <a:t>Python 2.0 was released in 2000 and Python 3.0 was released in 2008 (not compatible with 2.0)</a:t>
            </a:r>
            <a:endParaRPr kumimoji="1" lang="zh-CN" altLang="en-US" sz="2000" dirty="0"/>
          </a:p>
        </p:txBody>
      </p:sp>
      <p:pic>
        <p:nvPicPr>
          <p:cNvPr id="4" name="图片 3">
            <a:extLst>
              <a:ext uri="{FF2B5EF4-FFF2-40B4-BE49-F238E27FC236}">
                <a16:creationId xmlns:a16="http://schemas.microsoft.com/office/drawing/2014/main" id="{D6A2469E-464F-A74B-BCC2-45B7662528C1}"/>
              </a:ext>
            </a:extLst>
          </p:cNvPr>
          <p:cNvPicPr>
            <a:picLocks noChangeAspect="1"/>
          </p:cNvPicPr>
          <p:nvPr/>
        </p:nvPicPr>
        <p:blipFill rotWithShape="1">
          <a:blip r:embed="rId2"/>
          <a:srcRect r="28888" b="9780"/>
          <a:stretch/>
        </p:blipFill>
        <p:spPr>
          <a:xfrm>
            <a:off x="9002110" y="2099934"/>
            <a:ext cx="3098800" cy="3368557"/>
          </a:xfrm>
          <a:prstGeom prst="rect">
            <a:avLst/>
          </a:prstGeom>
        </p:spPr>
      </p:pic>
    </p:spTree>
    <p:extLst>
      <p:ext uri="{BB962C8B-B14F-4D97-AF65-F5344CB8AC3E}">
        <p14:creationId xmlns:p14="http://schemas.microsoft.com/office/powerpoint/2010/main" val="15720574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62675F-D12B-1B48-88B9-A90752393526}"/>
              </a:ext>
            </a:extLst>
          </p:cNvPr>
          <p:cNvSpPr>
            <a:spLocks noGrp="1"/>
          </p:cNvSpPr>
          <p:nvPr>
            <p:ph type="title"/>
          </p:nvPr>
        </p:nvSpPr>
        <p:spPr/>
        <p:txBody>
          <a:bodyPr/>
          <a:lstStyle/>
          <a:p>
            <a:r>
              <a:rPr kumimoji="1" lang="en-AU" altLang="zh-CN" dirty="0"/>
              <a:t>Module</a:t>
            </a:r>
            <a:endParaRPr kumimoji="1" lang="zh-CN" altLang="en-US" dirty="0"/>
          </a:p>
        </p:txBody>
      </p:sp>
      <p:sp>
        <p:nvSpPr>
          <p:cNvPr id="3" name="内容占位符 2">
            <a:extLst>
              <a:ext uri="{FF2B5EF4-FFF2-40B4-BE49-F238E27FC236}">
                <a16:creationId xmlns:a16="http://schemas.microsoft.com/office/drawing/2014/main" id="{77E7BFB5-2E3F-0B4D-BA58-173F155B4D75}"/>
              </a:ext>
            </a:extLst>
          </p:cNvPr>
          <p:cNvSpPr>
            <a:spLocks noGrp="1"/>
          </p:cNvSpPr>
          <p:nvPr>
            <p:ph idx="1"/>
          </p:nvPr>
        </p:nvSpPr>
        <p:spPr/>
        <p:txBody>
          <a:bodyPr/>
          <a:lstStyle/>
          <a:p>
            <a:r>
              <a:rPr lang="en-AU" altLang="zh-CN" dirty="0"/>
              <a:t>A module is a file containing Python definitions and statements. The file name is the module name with the suffix .</a:t>
            </a:r>
            <a:r>
              <a:rPr lang="en-AU" altLang="zh-CN" dirty="0" err="1"/>
              <a:t>py</a:t>
            </a:r>
            <a:r>
              <a:rPr lang="en-AU" altLang="zh-CN" dirty="0"/>
              <a:t> appended</a:t>
            </a:r>
          </a:p>
          <a:p>
            <a:r>
              <a:rPr lang="en-AU" altLang="zh-CN" dirty="0"/>
              <a:t>Within a module, the module’s name (as a string) is available as the value of the global variable __name__.</a:t>
            </a:r>
            <a:endParaRPr kumimoji="1" lang="zh-CN" altLang="en-US" dirty="0"/>
          </a:p>
        </p:txBody>
      </p:sp>
    </p:spTree>
    <p:extLst>
      <p:ext uri="{BB962C8B-B14F-4D97-AF65-F5344CB8AC3E}">
        <p14:creationId xmlns:p14="http://schemas.microsoft.com/office/powerpoint/2010/main" val="430727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509571-E840-984D-ABF4-711709AC4E0C}"/>
              </a:ext>
            </a:extLst>
          </p:cNvPr>
          <p:cNvSpPr>
            <a:spLocks noGrp="1"/>
          </p:cNvSpPr>
          <p:nvPr>
            <p:ph type="title"/>
          </p:nvPr>
        </p:nvSpPr>
        <p:spPr/>
        <p:txBody>
          <a:bodyPr/>
          <a:lstStyle/>
          <a:p>
            <a:r>
              <a:rPr kumimoji="1" lang="en-AU" altLang="zh-CN" dirty="0"/>
              <a:t>Module</a:t>
            </a:r>
            <a:endParaRPr kumimoji="1" lang="zh-CN" altLang="en-US" dirty="0"/>
          </a:p>
        </p:txBody>
      </p:sp>
      <p:pic>
        <p:nvPicPr>
          <p:cNvPr id="5" name="图片 4">
            <a:extLst>
              <a:ext uri="{FF2B5EF4-FFF2-40B4-BE49-F238E27FC236}">
                <a16:creationId xmlns:a16="http://schemas.microsoft.com/office/drawing/2014/main" id="{1866B0E9-1E3B-1347-9E5B-B852F1B84FC5}"/>
              </a:ext>
            </a:extLst>
          </p:cNvPr>
          <p:cNvPicPr>
            <a:picLocks noChangeAspect="1"/>
          </p:cNvPicPr>
          <p:nvPr/>
        </p:nvPicPr>
        <p:blipFill>
          <a:blip r:embed="rId2"/>
          <a:stretch>
            <a:fillRect/>
          </a:stretch>
        </p:blipFill>
        <p:spPr>
          <a:xfrm>
            <a:off x="838200" y="2107645"/>
            <a:ext cx="5567194" cy="1785936"/>
          </a:xfrm>
          <a:prstGeom prst="rect">
            <a:avLst/>
          </a:prstGeom>
        </p:spPr>
      </p:pic>
      <p:sp>
        <p:nvSpPr>
          <p:cNvPr id="6" name="文本框 5">
            <a:extLst>
              <a:ext uri="{FF2B5EF4-FFF2-40B4-BE49-F238E27FC236}">
                <a16:creationId xmlns:a16="http://schemas.microsoft.com/office/drawing/2014/main" id="{B47A4EDA-5569-7A4B-8456-C2D6C6345775}"/>
              </a:ext>
            </a:extLst>
          </p:cNvPr>
          <p:cNvSpPr txBox="1"/>
          <p:nvPr/>
        </p:nvSpPr>
        <p:spPr>
          <a:xfrm>
            <a:off x="2028825" y="1530590"/>
            <a:ext cx="1471613" cy="369332"/>
          </a:xfrm>
          <a:prstGeom prst="rect">
            <a:avLst/>
          </a:prstGeom>
          <a:noFill/>
        </p:spPr>
        <p:txBody>
          <a:bodyPr wrap="square" rtlCol="0">
            <a:spAutoFit/>
          </a:bodyPr>
          <a:lstStyle/>
          <a:p>
            <a:r>
              <a:rPr kumimoji="1" lang="en-AU" altLang="zh-CN" dirty="0"/>
              <a:t>file1.py</a:t>
            </a:r>
            <a:endParaRPr kumimoji="1" lang="zh-CN" altLang="en-US" dirty="0"/>
          </a:p>
        </p:txBody>
      </p:sp>
      <p:pic>
        <p:nvPicPr>
          <p:cNvPr id="7" name="图片 6">
            <a:extLst>
              <a:ext uri="{FF2B5EF4-FFF2-40B4-BE49-F238E27FC236}">
                <a16:creationId xmlns:a16="http://schemas.microsoft.com/office/drawing/2014/main" id="{B7A58EA5-43E5-B74F-8EB2-E5112B464EAE}"/>
              </a:ext>
            </a:extLst>
          </p:cNvPr>
          <p:cNvPicPr>
            <a:picLocks noChangeAspect="1"/>
          </p:cNvPicPr>
          <p:nvPr/>
        </p:nvPicPr>
        <p:blipFill>
          <a:blip r:embed="rId3"/>
          <a:stretch>
            <a:fillRect/>
          </a:stretch>
        </p:blipFill>
        <p:spPr>
          <a:xfrm>
            <a:off x="7115174" y="2107645"/>
            <a:ext cx="4700437" cy="1877219"/>
          </a:xfrm>
          <a:prstGeom prst="rect">
            <a:avLst/>
          </a:prstGeom>
        </p:spPr>
      </p:pic>
      <p:sp>
        <p:nvSpPr>
          <p:cNvPr id="8" name="文本框 7">
            <a:extLst>
              <a:ext uri="{FF2B5EF4-FFF2-40B4-BE49-F238E27FC236}">
                <a16:creationId xmlns:a16="http://schemas.microsoft.com/office/drawing/2014/main" id="{23322CA1-C4D5-254A-9533-E30A724337CE}"/>
              </a:ext>
            </a:extLst>
          </p:cNvPr>
          <p:cNvSpPr txBox="1"/>
          <p:nvPr/>
        </p:nvSpPr>
        <p:spPr>
          <a:xfrm>
            <a:off x="8415337" y="1578215"/>
            <a:ext cx="2895600" cy="369332"/>
          </a:xfrm>
          <a:prstGeom prst="rect">
            <a:avLst/>
          </a:prstGeom>
          <a:noFill/>
        </p:spPr>
        <p:txBody>
          <a:bodyPr wrap="square" rtlCol="0">
            <a:spAutoFit/>
          </a:bodyPr>
          <a:lstStyle/>
          <a:p>
            <a:r>
              <a:rPr kumimoji="1" lang="en-AU" altLang="zh-CN" dirty="0"/>
              <a:t>file2.py</a:t>
            </a:r>
            <a:endParaRPr kumimoji="1" lang="zh-CN" altLang="en-US" dirty="0"/>
          </a:p>
        </p:txBody>
      </p:sp>
      <p:sp>
        <p:nvSpPr>
          <p:cNvPr id="9" name="文本框 8">
            <a:extLst>
              <a:ext uri="{FF2B5EF4-FFF2-40B4-BE49-F238E27FC236}">
                <a16:creationId xmlns:a16="http://schemas.microsoft.com/office/drawing/2014/main" id="{E6026621-7B7D-2648-8442-FC8E2669F0ED}"/>
              </a:ext>
            </a:extLst>
          </p:cNvPr>
          <p:cNvSpPr txBox="1"/>
          <p:nvPr/>
        </p:nvSpPr>
        <p:spPr>
          <a:xfrm>
            <a:off x="728663" y="4217155"/>
            <a:ext cx="6629400" cy="369332"/>
          </a:xfrm>
          <a:prstGeom prst="rect">
            <a:avLst/>
          </a:prstGeom>
          <a:noFill/>
        </p:spPr>
        <p:txBody>
          <a:bodyPr wrap="square" rtlCol="0">
            <a:spAutoFit/>
          </a:bodyPr>
          <a:lstStyle/>
          <a:p>
            <a:r>
              <a:rPr kumimoji="1" lang="en-AU" altLang="zh-CN" dirty="0"/>
              <a:t>In command line, execute file1.py</a:t>
            </a:r>
            <a:endParaRPr kumimoji="1" lang="zh-CN" altLang="en-US" dirty="0"/>
          </a:p>
        </p:txBody>
      </p:sp>
      <p:pic>
        <p:nvPicPr>
          <p:cNvPr id="10" name="图片 9">
            <a:extLst>
              <a:ext uri="{FF2B5EF4-FFF2-40B4-BE49-F238E27FC236}">
                <a16:creationId xmlns:a16="http://schemas.microsoft.com/office/drawing/2014/main" id="{94431363-F73E-7F4D-9CB9-EDF71B5E95B1}"/>
              </a:ext>
            </a:extLst>
          </p:cNvPr>
          <p:cNvPicPr>
            <a:picLocks noChangeAspect="1"/>
          </p:cNvPicPr>
          <p:nvPr/>
        </p:nvPicPr>
        <p:blipFill>
          <a:blip r:embed="rId4"/>
          <a:stretch>
            <a:fillRect/>
          </a:stretch>
        </p:blipFill>
        <p:spPr>
          <a:xfrm>
            <a:off x="1421521" y="4586487"/>
            <a:ext cx="2686219" cy="438178"/>
          </a:xfrm>
          <a:prstGeom prst="rect">
            <a:avLst/>
          </a:prstGeom>
        </p:spPr>
      </p:pic>
      <p:sp>
        <p:nvSpPr>
          <p:cNvPr id="11" name="文本框 10">
            <a:extLst>
              <a:ext uri="{FF2B5EF4-FFF2-40B4-BE49-F238E27FC236}">
                <a16:creationId xmlns:a16="http://schemas.microsoft.com/office/drawing/2014/main" id="{B655C78F-43D0-DF47-822D-62C5E9A008E6}"/>
              </a:ext>
            </a:extLst>
          </p:cNvPr>
          <p:cNvSpPr txBox="1"/>
          <p:nvPr/>
        </p:nvSpPr>
        <p:spPr>
          <a:xfrm>
            <a:off x="773822" y="5024665"/>
            <a:ext cx="3028950" cy="369332"/>
          </a:xfrm>
          <a:prstGeom prst="rect">
            <a:avLst/>
          </a:prstGeom>
          <a:noFill/>
        </p:spPr>
        <p:txBody>
          <a:bodyPr wrap="square" rtlCol="0">
            <a:spAutoFit/>
          </a:bodyPr>
          <a:lstStyle/>
          <a:p>
            <a:r>
              <a:rPr kumimoji="1" lang="en-AU" altLang="zh-CN" dirty="0"/>
              <a:t>output</a:t>
            </a:r>
            <a:endParaRPr kumimoji="1" lang="zh-CN" altLang="en-US" dirty="0"/>
          </a:p>
        </p:txBody>
      </p:sp>
      <p:pic>
        <p:nvPicPr>
          <p:cNvPr id="12" name="图片 11">
            <a:extLst>
              <a:ext uri="{FF2B5EF4-FFF2-40B4-BE49-F238E27FC236}">
                <a16:creationId xmlns:a16="http://schemas.microsoft.com/office/drawing/2014/main" id="{39DBB4C9-81FC-EE40-84A6-26E07641D46F}"/>
              </a:ext>
            </a:extLst>
          </p:cNvPr>
          <p:cNvPicPr>
            <a:picLocks noChangeAspect="1"/>
          </p:cNvPicPr>
          <p:nvPr/>
        </p:nvPicPr>
        <p:blipFill>
          <a:blip r:embed="rId5"/>
          <a:stretch>
            <a:fillRect/>
          </a:stretch>
        </p:blipFill>
        <p:spPr>
          <a:xfrm>
            <a:off x="908766" y="5462843"/>
            <a:ext cx="5426061" cy="1030032"/>
          </a:xfrm>
          <a:prstGeom prst="rect">
            <a:avLst/>
          </a:prstGeom>
        </p:spPr>
      </p:pic>
      <p:sp>
        <p:nvSpPr>
          <p:cNvPr id="13" name="文本框 12">
            <a:extLst>
              <a:ext uri="{FF2B5EF4-FFF2-40B4-BE49-F238E27FC236}">
                <a16:creationId xmlns:a16="http://schemas.microsoft.com/office/drawing/2014/main" id="{A200A4A5-9CAE-5647-8961-AEB6D501D8D8}"/>
              </a:ext>
            </a:extLst>
          </p:cNvPr>
          <p:cNvSpPr txBox="1"/>
          <p:nvPr/>
        </p:nvSpPr>
        <p:spPr>
          <a:xfrm>
            <a:off x="7767638" y="4144962"/>
            <a:ext cx="3586162" cy="2031325"/>
          </a:xfrm>
          <a:prstGeom prst="rect">
            <a:avLst/>
          </a:prstGeom>
          <a:noFill/>
        </p:spPr>
        <p:txBody>
          <a:bodyPr wrap="square" rtlCol="0">
            <a:spAutoFit/>
          </a:bodyPr>
          <a:lstStyle/>
          <a:p>
            <a:r>
              <a:rPr kumimoji="1" lang="en-AU" altLang="zh-CN" dirty="0"/>
              <a:t>In file2, we define two variables (person1 and person2),</a:t>
            </a:r>
            <a:r>
              <a:rPr kumimoji="1" lang="en-US" altLang="zh-CN" dirty="0"/>
              <a:t> </a:t>
            </a:r>
            <a:r>
              <a:rPr kumimoji="1" lang="en-AU" altLang="zh-CN" dirty="0"/>
              <a:t>a</a:t>
            </a:r>
            <a:r>
              <a:rPr kumimoji="1" lang="en-US" altLang="zh-CN" dirty="0"/>
              <a:t> </a:t>
            </a:r>
            <a:r>
              <a:rPr kumimoji="1" lang="en-AU" altLang="zh-CN" dirty="0"/>
              <a:t>function</a:t>
            </a:r>
            <a:r>
              <a:rPr kumimoji="1" lang="en-US" altLang="zh-CN" dirty="0"/>
              <a:t> and a class</a:t>
            </a:r>
          </a:p>
          <a:p>
            <a:endParaRPr kumimoji="1" lang="en-US" altLang="zh-CN" dirty="0"/>
          </a:p>
          <a:p>
            <a:r>
              <a:rPr kumimoji="1" lang="en-US" altLang="zh-CN" dirty="0"/>
              <a:t>In file1, we can import those statements from file2, and use them directly.</a:t>
            </a:r>
            <a:endParaRPr kumimoji="1" lang="en-AU" altLang="zh-CN" dirty="0"/>
          </a:p>
        </p:txBody>
      </p:sp>
    </p:spTree>
    <p:extLst>
      <p:ext uri="{BB962C8B-B14F-4D97-AF65-F5344CB8AC3E}">
        <p14:creationId xmlns:p14="http://schemas.microsoft.com/office/powerpoint/2010/main" val="31059508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E1F98-D99F-FC41-BA62-82C6AD111E6F}"/>
              </a:ext>
            </a:extLst>
          </p:cNvPr>
          <p:cNvSpPr>
            <a:spLocks noGrp="1"/>
          </p:cNvSpPr>
          <p:nvPr>
            <p:ph type="title"/>
          </p:nvPr>
        </p:nvSpPr>
        <p:spPr/>
        <p:txBody>
          <a:bodyPr/>
          <a:lstStyle/>
          <a:p>
            <a:r>
              <a:rPr kumimoji="1" lang="en-AU" altLang="zh-CN" dirty="0"/>
              <a:t>Import</a:t>
            </a:r>
            <a:endParaRPr kumimoji="1" lang="zh-CN" altLang="en-US" dirty="0"/>
          </a:p>
        </p:txBody>
      </p:sp>
      <p:sp>
        <p:nvSpPr>
          <p:cNvPr id="3" name="内容占位符 2">
            <a:extLst>
              <a:ext uri="{FF2B5EF4-FFF2-40B4-BE49-F238E27FC236}">
                <a16:creationId xmlns:a16="http://schemas.microsoft.com/office/drawing/2014/main" id="{E5DCE494-20B8-3949-ACB6-C069F69A65EC}"/>
              </a:ext>
            </a:extLst>
          </p:cNvPr>
          <p:cNvSpPr>
            <a:spLocks noGrp="1"/>
          </p:cNvSpPr>
          <p:nvPr>
            <p:ph idx="1"/>
          </p:nvPr>
        </p:nvSpPr>
        <p:spPr>
          <a:xfrm>
            <a:off x="838200" y="1825625"/>
            <a:ext cx="10515600" cy="674688"/>
          </a:xfrm>
        </p:spPr>
        <p:txBody>
          <a:bodyPr/>
          <a:lstStyle/>
          <a:p>
            <a:r>
              <a:rPr kumimoji="1" lang="en-AU" altLang="zh-CN" dirty="0"/>
              <a:t>Three ways to import module, they are equivalent</a:t>
            </a:r>
          </a:p>
        </p:txBody>
      </p:sp>
      <p:pic>
        <p:nvPicPr>
          <p:cNvPr id="5" name="图片 4">
            <a:extLst>
              <a:ext uri="{FF2B5EF4-FFF2-40B4-BE49-F238E27FC236}">
                <a16:creationId xmlns:a16="http://schemas.microsoft.com/office/drawing/2014/main" id="{DB38507C-4024-A544-92EB-492273812871}"/>
              </a:ext>
            </a:extLst>
          </p:cNvPr>
          <p:cNvPicPr>
            <a:picLocks noChangeAspect="1"/>
          </p:cNvPicPr>
          <p:nvPr/>
        </p:nvPicPr>
        <p:blipFill>
          <a:blip r:embed="rId3"/>
          <a:stretch>
            <a:fillRect/>
          </a:stretch>
        </p:blipFill>
        <p:spPr>
          <a:xfrm>
            <a:off x="838200" y="2635250"/>
            <a:ext cx="5451088" cy="3762018"/>
          </a:xfrm>
          <a:prstGeom prst="rect">
            <a:avLst/>
          </a:prstGeom>
        </p:spPr>
      </p:pic>
      <p:sp>
        <p:nvSpPr>
          <p:cNvPr id="6" name="文本框 5">
            <a:extLst>
              <a:ext uri="{FF2B5EF4-FFF2-40B4-BE49-F238E27FC236}">
                <a16:creationId xmlns:a16="http://schemas.microsoft.com/office/drawing/2014/main" id="{281D827D-CD49-6B40-8C27-4E6CE8DC344B}"/>
              </a:ext>
            </a:extLst>
          </p:cNvPr>
          <p:cNvSpPr txBox="1"/>
          <p:nvPr/>
        </p:nvSpPr>
        <p:spPr>
          <a:xfrm>
            <a:off x="6735336" y="2635250"/>
            <a:ext cx="5094713" cy="1015663"/>
          </a:xfrm>
          <a:prstGeom prst="rect">
            <a:avLst/>
          </a:prstGeom>
          <a:noFill/>
        </p:spPr>
        <p:txBody>
          <a:bodyPr wrap="square" rtlCol="0">
            <a:spAutoFit/>
          </a:bodyPr>
          <a:lstStyle/>
          <a:p>
            <a:r>
              <a:rPr kumimoji="1" lang="en-AU" altLang="zh-CN" sz="2000" dirty="0"/>
              <a:t>from &lt;module&gt; import &lt;element&gt;</a:t>
            </a:r>
          </a:p>
          <a:p>
            <a:r>
              <a:rPr kumimoji="1" lang="en-AU" altLang="zh-CN" sz="2000" dirty="0"/>
              <a:t>Only import the </a:t>
            </a:r>
            <a:r>
              <a:rPr kumimoji="1" lang="en-AU" altLang="zh-CN" sz="2000" dirty="0" err="1"/>
              <a:t>my_class</a:t>
            </a:r>
            <a:r>
              <a:rPr kumimoji="1" lang="en-AU" altLang="zh-CN" sz="2000" dirty="0"/>
              <a:t> statement from file2</a:t>
            </a:r>
            <a:endParaRPr kumimoji="1" lang="zh-CN" altLang="en-US" sz="2000" dirty="0"/>
          </a:p>
        </p:txBody>
      </p:sp>
      <p:sp>
        <p:nvSpPr>
          <p:cNvPr id="7" name="文本框 6">
            <a:extLst>
              <a:ext uri="{FF2B5EF4-FFF2-40B4-BE49-F238E27FC236}">
                <a16:creationId xmlns:a16="http://schemas.microsoft.com/office/drawing/2014/main" id="{03220E23-1162-5846-A5CD-092362915D82}"/>
              </a:ext>
            </a:extLst>
          </p:cNvPr>
          <p:cNvSpPr txBox="1"/>
          <p:nvPr/>
        </p:nvSpPr>
        <p:spPr>
          <a:xfrm>
            <a:off x="6735337" y="4100760"/>
            <a:ext cx="4393580" cy="1015663"/>
          </a:xfrm>
          <a:prstGeom prst="rect">
            <a:avLst/>
          </a:prstGeom>
          <a:noFill/>
        </p:spPr>
        <p:txBody>
          <a:bodyPr wrap="square" rtlCol="0">
            <a:spAutoFit/>
          </a:bodyPr>
          <a:lstStyle/>
          <a:p>
            <a:r>
              <a:rPr kumimoji="1" lang="en-AU" altLang="zh-CN" sz="2000" dirty="0"/>
              <a:t>Import &lt;module&gt;</a:t>
            </a:r>
          </a:p>
          <a:p>
            <a:r>
              <a:rPr kumimoji="1" lang="en-AU" altLang="zh-CN" sz="2000" dirty="0"/>
              <a:t>Import everything from file2, and treat the file as an object</a:t>
            </a:r>
            <a:endParaRPr kumimoji="1" lang="zh-CN" altLang="en-US" sz="2000" dirty="0"/>
          </a:p>
        </p:txBody>
      </p:sp>
      <p:sp>
        <p:nvSpPr>
          <p:cNvPr id="8" name="文本框 7">
            <a:extLst>
              <a:ext uri="{FF2B5EF4-FFF2-40B4-BE49-F238E27FC236}">
                <a16:creationId xmlns:a16="http://schemas.microsoft.com/office/drawing/2014/main" id="{86688E58-397F-4341-8C3B-A885992D1DC3}"/>
              </a:ext>
            </a:extLst>
          </p:cNvPr>
          <p:cNvSpPr txBox="1"/>
          <p:nvPr/>
        </p:nvSpPr>
        <p:spPr>
          <a:xfrm>
            <a:off x="6735337" y="5566271"/>
            <a:ext cx="5094712" cy="1015663"/>
          </a:xfrm>
          <a:prstGeom prst="rect">
            <a:avLst/>
          </a:prstGeom>
          <a:noFill/>
        </p:spPr>
        <p:txBody>
          <a:bodyPr wrap="square" rtlCol="0">
            <a:spAutoFit/>
          </a:bodyPr>
          <a:lstStyle/>
          <a:p>
            <a:r>
              <a:rPr kumimoji="1" lang="en-AU" altLang="zh-CN" sz="2000" dirty="0"/>
              <a:t>Import &lt;module&gt; as &lt;alias&gt;</a:t>
            </a:r>
          </a:p>
          <a:p>
            <a:r>
              <a:rPr kumimoji="1" lang="en-AU" altLang="zh-CN" sz="2000" dirty="0"/>
              <a:t>Using a user-defined name refer to the module</a:t>
            </a:r>
            <a:endParaRPr kumimoji="1" lang="zh-CN" altLang="en-US" sz="2000" dirty="0"/>
          </a:p>
        </p:txBody>
      </p:sp>
    </p:spTree>
    <p:extLst>
      <p:ext uri="{BB962C8B-B14F-4D97-AF65-F5344CB8AC3E}">
        <p14:creationId xmlns:p14="http://schemas.microsoft.com/office/powerpoint/2010/main" val="2124127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7A1B93-4338-594C-8AAF-19FA5AEFAF93}"/>
              </a:ext>
            </a:extLst>
          </p:cNvPr>
          <p:cNvSpPr>
            <a:spLocks noGrp="1"/>
          </p:cNvSpPr>
          <p:nvPr>
            <p:ph type="title"/>
          </p:nvPr>
        </p:nvSpPr>
        <p:spPr>
          <a:xfrm>
            <a:off x="838200" y="0"/>
            <a:ext cx="10515600" cy="1325563"/>
          </a:xfrm>
        </p:spPr>
        <p:txBody>
          <a:bodyPr/>
          <a:lstStyle/>
          <a:p>
            <a:r>
              <a:rPr kumimoji="1" lang="en-US" altLang="zh-CN" dirty="0"/>
              <a:t>Practice</a:t>
            </a:r>
            <a:endParaRPr kumimoji="1" lang="zh-CN" altLang="en-US" dirty="0"/>
          </a:p>
        </p:txBody>
      </p:sp>
      <p:sp>
        <p:nvSpPr>
          <p:cNvPr id="3" name="内容占位符 2">
            <a:extLst>
              <a:ext uri="{FF2B5EF4-FFF2-40B4-BE49-F238E27FC236}">
                <a16:creationId xmlns:a16="http://schemas.microsoft.com/office/drawing/2014/main" id="{4BE3CDBA-2DDB-A44D-9713-4579E118425E}"/>
              </a:ext>
            </a:extLst>
          </p:cNvPr>
          <p:cNvSpPr>
            <a:spLocks noGrp="1"/>
          </p:cNvSpPr>
          <p:nvPr>
            <p:ph idx="1"/>
          </p:nvPr>
        </p:nvSpPr>
        <p:spPr>
          <a:xfrm>
            <a:off x="838200" y="1128939"/>
            <a:ext cx="10515600" cy="5620203"/>
          </a:xfrm>
        </p:spPr>
        <p:txBody>
          <a:bodyPr/>
          <a:lstStyle/>
          <a:p>
            <a:r>
              <a:rPr kumimoji="1" lang="en-US" altLang="zh-CN" sz="2000" dirty="0"/>
              <a:t>Create three separate files, “</a:t>
            </a:r>
            <a:r>
              <a:rPr kumimoji="1" lang="en-US" altLang="zh-CN" sz="2000" dirty="0" err="1"/>
              <a:t>words.py</a:t>
            </a:r>
            <a:r>
              <a:rPr kumimoji="1" lang="en-US" altLang="zh-CN" sz="2000" dirty="0"/>
              <a:t>”, “</a:t>
            </a:r>
            <a:r>
              <a:rPr kumimoji="1" lang="en-US" altLang="zh-CN" sz="2000" dirty="0" err="1"/>
              <a:t>printer.py</a:t>
            </a:r>
            <a:r>
              <a:rPr kumimoji="1" lang="en-US" altLang="zh-CN" sz="2000" dirty="0"/>
              <a:t>” and “</a:t>
            </a:r>
            <a:r>
              <a:rPr kumimoji="1" lang="en-US" altLang="zh-CN" sz="2000" dirty="0" err="1"/>
              <a:t>main.py</a:t>
            </a:r>
            <a:r>
              <a:rPr kumimoji="1" lang="en-US" altLang="zh-CN" sz="2000" dirty="0"/>
              <a:t>”</a:t>
            </a:r>
          </a:p>
          <a:p>
            <a:r>
              <a:rPr kumimoji="1" lang="en-US" altLang="zh-CN" sz="2000" dirty="0"/>
              <a:t>In </a:t>
            </a:r>
            <a:r>
              <a:rPr kumimoji="1" lang="en-US" altLang="zh-CN" sz="2000" dirty="0" err="1"/>
              <a:t>words.py</a:t>
            </a:r>
            <a:r>
              <a:rPr kumimoji="1" lang="en-US" altLang="zh-CN" sz="2000" dirty="0"/>
              <a:t>, define two variables: a number you like, and one of your favorite quotes. </a:t>
            </a:r>
          </a:p>
          <a:p>
            <a:r>
              <a:rPr kumimoji="1" lang="en-US" altLang="zh-CN" sz="2000" dirty="0"/>
              <a:t>In </a:t>
            </a:r>
            <a:r>
              <a:rPr kumimoji="1" lang="en-US" altLang="zh-CN" sz="2000" dirty="0" err="1"/>
              <a:t>printer.py</a:t>
            </a:r>
            <a:r>
              <a:rPr kumimoji="1" lang="en-US" altLang="zh-CN" sz="2000" dirty="0"/>
              <a:t>, define a class called ”printer” that has two attributes “number” and “quotes”. The class has one method “</a:t>
            </a:r>
            <a:r>
              <a:rPr kumimoji="1" lang="en-US" altLang="zh-CN" sz="2000" dirty="0" err="1"/>
              <a:t>print_quote</a:t>
            </a:r>
            <a:r>
              <a:rPr kumimoji="1" lang="en-US" altLang="zh-CN" sz="2000" dirty="0"/>
              <a:t>” that requires no additional parameters (except “self”), which can print out the number and quote in one line (hint: using self to access its attributes).</a:t>
            </a:r>
          </a:p>
          <a:p>
            <a:r>
              <a:rPr kumimoji="1" lang="en-US" altLang="zh-CN" sz="2000" dirty="0"/>
              <a:t>“</a:t>
            </a:r>
            <a:r>
              <a:rPr kumimoji="1" lang="en-US" altLang="zh-CN" sz="2000" dirty="0" err="1"/>
              <a:t>main.py</a:t>
            </a:r>
            <a:r>
              <a:rPr kumimoji="1" lang="en-US" altLang="zh-CN" sz="2000" dirty="0"/>
              <a:t>” only contains a main function and an if statement. In the main function, create an object called “my_printer1” of class “printer” using the number and quotes from </a:t>
            </a:r>
            <a:r>
              <a:rPr kumimoji="1" lang="en-US" altLang="zh-CN" sz="2000" dirty="0" err="1"/>
              <a:t>words.py</a:t>
            </a:r>
            <a:r>
              <a:rPr kumimoji="1" lang="en-US" altLang="zh-CN" sz="2000" dirty="0"/>
              <a:t> and </a:t>
            </a:r>
            <a:r>
              <a:rPr kumimoji="1" lang="en-US" altLang="zh-CN" sz="2000" dirty="0" err="1"/>
              <a:t>printer.py</a:t>
            </a:r>
            <a:r>
              <a:rPr kumimoji="1" lang="en-US" altLang="zh-CN" sz="2000" dirty="0"/>
              <a:t>.</a:t>
            </a:r>
          </a:p>
          <a:p>
            <a:r>
              <a:rPr kumimoji="1" lang="en-US" altLang="zh-CN" sz="2000" dirty="0"/>
              <a:t>Execute “</a:t>
            </a:r>
            <a:r>
              <a:rPr kumimoji="1" lang="en-US" altLang="zh-CN" sz="2000" dirty="0" err="1"/>
              <a:t>main.py</a:t>
            </a:r>
            <a:r>
              <a:rPr kumimoji="1" lang="en-US" altLang="zh-CN" sz="2000" dirty="0"/>
              <a:t>” should output “the number is &lt;number you choose&gt;, and my favorite quote is &lt;quote&gt;”</a:t>
            </a:r>
          </a:p>
          <a:p>
            <a:r>
              <a:rPr kumimoji="1" lang="en-US" altLang="zh-CN" sz="2000" dirty="0"/>
              <a:t>Note: </a:t>
            </a:r>
            <a:r>
              <a:rPr kumimoji="1" lang="en-US" altLang="zh-CN" sz="2000" dirty="0" err="1"/>
              <a:t>words.py</a:t>
            </a:r>
            <a:r>
              <a:rPr kumimoji="1" lang="en-US" altLang="zh-CN" sz="2000" dirty="0"/>
              <a:t> and </a:t>
            </a:r>
            <a:r>
              <a:rPr kumimoji="1" lang="en-US" altLang="zh-CN" sz="2000" dirty="0" err="1"/>
              <a:t>printer.py</a:t>
            </a:r>
            <a:r>
              <a:rPr kumimoji="1" lang="en-US" altLang="zh-CN" sz="2000" dirty="0"/>
              <a:t> should have no “import”. Do not re-define the quote and number, and there should be no ”print” in “</a:t>
            </a:r>
            <a:r>
              <a:rPr kumimoji="1" lang="en-US" altLang="zh-CN" sz="2000" dirty="0" err="1"/>
              <a:t>main.py</a:t>
            </a:r>
            <a:r>
              <a:rPr kumimoji="1" lang="en-US" altLang="zh-CN" sz="2000" dirty="0"/>
              <a:t>”</a:t>
            </a:r>
            <a:endParaRPr kumimoji="1" lang="zh-CN" altLang="en-US" sz="2000" dirty="0"/>
          </a:p>
        </p:txBody>
      </p:sp>
    </p:spTree>
    <p:extLst>
      <p:ext uri="{BB962C8B-B14F-4D97-AF65-F5344CB8AC3E}">
        <p14:creationId xmlns:p14="http://schemas.microsoft.com/office/powerpoint/2010/main" val="507623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1D15DDA8-F95D-6B48-9577-FC449E8895CD}"/>
              </a:ext>
            </a:extLst>
          </p:cNvPr>
          <p:cNvSpPr>
            <a:spLocks noGrp="1"/>
          </p:cNvSpPr>
          <p:nvPr>
            <p:ph type="title"/>
          </p:nvPr>
        </p:nvSpPr>
        <p:spPr>
          <a:xfrm>
            <a:off x="838200" y="698643"/>
            <a:ext cx="5243394" cy="2225532"/>
          </a:xfrm>
        </p:spPr>
        <p:txBody>
          <a:bodyPr anchor="t">
            <a:normAutofit/>
          </a:bodyPr>
          <a:lstStyle/>
          <a:p>
            <a:r>
              <a:rPr kumimoji="1" lang="en-AU" altLang="zh-CN" sz="6000"/>
              <a:t>Why python</a:t>
            </a:r>
            <a:endParaRPr kumimoji="1" lang="zh-CN" altLang="en-US" sz="6000"/>
          </a:p>
        </p:txBody>
      </p:sp>
      <p:cxnSp>
        <p:nvCxnSpPr>
          <p:cNvPr id="73" name="Straight Connector 7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73056"/>
            <a:ext cx="0" cy="6476066"/>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75"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5948"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4"/>
          </a:solidFill>
          <a:ln w="603" cap="flat">
            <a:noFill/>
            <a:prstDash val="solid"/>
            <a:miter/>
          </a:ln>
        </p:spPr>
        <p:txBody>
          <a:bodyPr rtlCol="0" anchor="ctr"/>
          <a:lstStyle/>
          <a:p>
            <a:endParaRPr lang="en-US"/>
          </a:p>
        </p:txBody>
      </p:sp>
      <p:sp>
        <p:nvSpPr>
          <p:cNvPr id="77"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4728"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solidFill>
          <a:ln w="422" cap="flat">
            <a:noFill/>
            <a:prstDash val="solid"/>
            <a:miter/>
          </a:ln>
        </p:spPr>
        <p:txBody>
          <a:bodyPr rtlCol="0" anchor="ctr"/>
          <a:lstStyle/>
          <a:p>
            <a:endParaRPr lang="en-US"/>
          </a:p>
        </p:txBody>
      </p:sp>
      <p:sp>
        <p:nvSpPr>
          <p:cNvPr id="7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0408"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4"/>
          </a:solidFill>
          <a:ln w="610" cap="flat">
            <a:noFill/>
            <a:prstDash val="solid"/>
            <a:miter/>
          </a:ln>
        </p:spPr>
        <p:txBody>
          <a:bodyPr rtlCol="0" anchor="ctr"/>
          <a:lstStyle/>
          <a:p>
            <a:endParaRPr lang="en-US"/>
          </a:p>
        </p:txBody>
      </p:sp>
      <p:pic>
        <p:nvPicPr>
          <p:cNvPr id="1026" name="Picture 2" descr="Python vs Java Comparison - Who Is The Better Of The Best In 2020? | SPEC  INDIA">
            <a:extLst>
              <a:ext uri="{FF2B5EF4-FFF2-40B4-BE49-F238E27FC236}">
                <a16:creationId xmlns:a16="http://schemas.microsoft.com/office/drawing/2014/main" id="{709998BE-A1F8-184B-B666-005322B9F11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67234" y="1993579"/>
            <a:ext cx="6105279" cy="4350012"/>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a:extLst>
              <a:ext uri="{FF2B5EF4-FFF2-40B4-BE49-F238E27FC236}">
                <a16:creationId xmlns:a16="http://schemas.microsoft.com/office/drawing/2014/main" id="{41106C46-F2B3-9A45-BCD1-0B47D04A0403}"/>
              </a:ext>
            </a:extLst>
          </p:cNvPr>
          <p:cNvSpPr>
            <a:spLocks noGrp="1"/>
          </p:cNvSpPr>
          <p:nvPr>
            <p:ph idx="1"/>
          </p:nvPr>
        </p:nvSpPr>
        <p:spPr>
          <a:xfrm>
            <a:off x="7683614" y="1608207"/>
            <a:ext cx="4124758" cy="5120755"/>
          </a:xfrm>
        </p:spPr>
        <p:txBody>
          <a:bodyPr anchor="ctr">
            <a:normAutofit/>
          </a:bodyPr>
          <a:lstStyle/>
          <a:p>
            <a:r>
              <a:rPr kumimoji="1" lang="en-AU" altLang="zh-CN" sz="2400" dirty="0">
                <a:latin typeface="Arial" panose="020B0604020202020204" pitchFamily="34" charset="0"/>
                <a:cs typeface="Arial" panose="020B0604020202020204" pitchFamily="34" charset="0"/>
              </a:rPr>
              <a:t>Easy to learn, open source, free</a:t>
            </a:r>
          </a:p>
          <a:p>
            <a:r>
              <a:rPr kumimoji="1" lang="en-AU" altLang="zh-CN" sz="2400" dirty="0">
                <a:latin typeface="Arial" panose="020B0604020202020204" pitchFamily="34" charset="0"/>
                <a:cs typeface="Arial" panose="020B0604020202020204" pitchFamily="34" charset="0"/>
              </a:rPr>
              <a:t>Easy to Read</a:t>
            </a:r>
          </a:p>
          <a:p>
            <a:r>
              <a:rPr kumimoji="1" lang="en-AU" altLang="zh-CN" sz="2400" dirty="0">
                <a:latin typeface="Arial" panose="020B0604020202020204" pitchFamily="34" charset="0"/>
                <a:cs typeface="Arial" panose="020B0604020202020204" pitchFamily="34" charset="0"/>
              </a:rPr>
              <a:t>Improved productivity</a:t>
            </a:r>
          </a:p>
          <a:p>
            <a:r>
              <a:rPr kumimoji="1" lang="en-AU" altLang="zh-CN" sz="2400" dirty="0">
                <a:latin typeface="Arial" panose="020B0604020202020204" pitchFamily="34" charset="0"/>
                <a:cs typeface="Arial" panose="020B0604020202020204" pitchFamily="34" charset="0"/>
              </a:rPr>
              <a:t>Interpreted language</a:t>
            </a:r>
          </a:p>
          <a:p>
            <a:r>
              <a:rPr kumimoji="1" lang="en-AU" altLang="zh-CN" sz="2400" dirty="0">
                <a:latin typeface="Arial" panose="020B0604020202020204" pitchFamily="34" charset="0"/>
                <a:cs typeface="Arial" panose="020B0604020202020204" pitchFamily="34" charset="0"/>
              </a:rPr>
              <a:t>Dynamically Typed</a:t>
            </a:r>
          </a:p>
          <a:p>
            <a:r>
              <a:rPr kumimoji="1" lang="en-AU" altLang="zh-CN" sz="2400" dirty="0">
                <a:latin typeface="Arial" panose="020B0604020202020204" pitchFamily="34" charset="0"/>
                <a:cs typeface="Arial" panose="020B0604020202020204" pitchFamily="34" charset="0"/>
              </a:rPr>
              <a:t>Vast Libraries Support</a:t>
            </a:r>
          </a:p>
          <a:p>
            <a:r>
              <a:rPr kumimoji="1" lang="en-AU" altLang="zh-CN" sz="2400" dirty="0">
                <a:latin typeface="Arial" panose="020B0604020202020204" pitchFamily="34" charset="0"/>
                <a:cs typeface="Arial" panose="020B0604020202020204" pitchFamily="34" charset="0"/>
              </a:rPr>
              <a:t>Portability</a:t>
            </a:r>
          </a:p>
          <a:p>
            <a:endParaRPr kumimoji="1" lang="zh-CN" altLang="en-US" sz="1800" dirty="0"/>
          </a:p>
        </p:txBody>
      </p:sp>
    </p:spTree>
    <p:extLst>
      <p:ext uri="{BB962C8B-B14F-4D97-AF65-F5344CB8AC3E}">
        <p14:creationId xmlns:p14="http://schemas.microsoft.com/office/powerpoint/2010/main" val="3752230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928D-62CB-FE4B-9AB2-60F368EE8602}"/>
              </a:ext>
            </a:extLst>
          </p:cNvPr>
          <p:cNvSpPr>
            <a:spLocks noGrp="1"/>
          </p:cNvSpPr>
          <p:nvPr>
            <p:ph type="title"/>
          </p:nvPr>
        </p:nvSpPr>
        <p:spPr/>
        <p:txBody>
          <a:bodyPr/>
          <a:lstStyle/>
          <a:p>
            <a:r>
              <a:rPr kumimoji="1" lang="en-AU" altLang="zh-CN" dirty="0"/>
              <a:t>Hello world</a:t>
            </a:r>
            <a:endParaRPr kumimoji="1" lang="zh-CN" altLang="en-US" dirty="0"/>
          </a:p>
        </p:txBody>
      </p:sp>
      <p:pic>
        <p:nvPicPr>
          <p:cNvPr id="4" name="内容占位符 3">
            <a:extLst>
              <a:ext uri="{FF2B5EF4-FFF2-40B4-BE49-F238E27FC236}">
                <a16:creationId xmlns:a16="http://schemas.microsoft.com/office/drawing/2014/main" id="{6C6C1F16-6874-5C49-84A1-0E0FDDB6CFA9}"/>
              </a:ext>
            </a:extLst>
          </p:cNvPr>
          <p:cNvPicPr>
            <a:picLocks noGrp="1" noChangeAspect="1"/>
          </p:cNvPicPr>
          <p:nvPr>
            <p:ph idx="1"/>
          </p:nvPr>
        </p:nvPicPr>
        <p:blipFill>
          <a:blip r:embed="rId2"/>
          <a:stretch>
            <a:fillRect/>
          </a:stretch>
        </p:blipFill>
        <p:spPr>
          <a:xfrm>
            <a:off x="1752600" y="1690688"/>
            <a:ext cx="6792398" cy="4802187"/>
          </a:xfrm>
          <a:prstGeom prst="rect">
            <a:avLst/>
          </a:prstGeom>
        </p:spPr>
      </p:pic>
    </p:spTree>
    <p:extLst>
      <p:ext uri="{BB962C8B-B14F-4D97-AF65-F5344CB8AC3E}">
        <p14:creationId xmlns:p14="http://schemas.microsoft.com/office/powerpoint/2010/main" val="1302545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a:extLst>
              <a:ext uri="{FF2B5EF4-FFF2-40B4-BE49-F238E27FC236}">
                <a16:creationId xmlns:a16="http://schemas.microsoft.com/office/drawing/2014/main" id="{F57F114D-4A15-EF48-8090-6BDDE99C30B5}"/>
              </a:ext>
            </a:extLst>
          </p:cNvPr>
          <p:cNvSpPr>
            <a:spLocks noGrp="1"/>
          </p:cNvSpPr>
          <p:nvPr>
            <p:ph type="title"/>
          </p:nvPr>
        </p:nvSpPr>
        <p:spPr>
          <a:xfrm>
            <a:off x="838200" y="1336390"/>
            <a:ext cx="6155988" cy="1182927"/>
          </a:xfrm>
        </p:spPr>
        <p:txBody>
          <a:bodyPr anchor="b">
            <a:normAutofit/>
          </a:bodyPr>
          <a:lstStyle/>
          <a:p>
            <a:r>
              <a:rPr kumimoji="1" lang="en-US" altLang="zh-CN" sz="5000"/>
              <a:t>Download Python</a:t>
            </a:r>
            <a:endParaRPr kumimoji="1" lang="zh-CN" altLang="en-US" sz="5000"/>
          </a:p>
        </p:txBody>
      </p:sp>
      <p:cxnSp>
        <p:nvCxnSpPr>
          <p:cNvPr id="11" name="Straight Connector 10">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9AAFB9D3-2F0C-6040-827D-1BC06A75ADDD}"/>
              </a:ext>
            </a:extLst>
          </p:cNvPr>
          <p:cNvSpPr>
            <a:spLocks noGrp="1"/>
          </p:cNvSpPr>
          <p:nvPr>
            <p:ph idx="1"/>
          </p:nvPr>
        </p:nvSpPr>
        <p:spPr>
          <a:xfrm>
            <a:off x="803776" y="2829330"/>
            <a:ext cx="6190412" cy="3344459"/>
          </a:xfrm>
        </p:spPr>
        <p:txBody>
          <a:bodyPr anchor="t">
            <a:normAutofit/>
          </a:bodyPr>
          <a:lstStyle/>
          <a:p>
            <a:r>
              <a:rPr kumimoji="1" lang="en-AU" altLang="zh-CN" sz="1800" dirty="0"/>
              <a:t>Step 1: Google “python”</a:t>
            </a:r>
          </a:p>
          <a:p>
            <a:r>
              <a:rPr kumimoji="1" lang="en-AU" altLang="zh-CN" sz="1800" dirty="0"/>
              <a:t>Step 2: Go to </a:t>
            </a:r>
            <a:r>
              <a:rPr kumimoji="1" lang="en-AU" altLang="zh-CN" sz="1800" dirty="0">
                <a:hlinkClick r:id="rId2"/>
              </a:rPr>
              <a:t>https://www.python.org/</a:t>
            </a:r>
            <a:endParaRPr kumimoji="1" lang="en-AU" altLang="zh-CN" sz="1800" dirty="0"/>
          </a:p>
          <a:p>
            <a:r>
              <a:rPr kumimoji="1" lang="en-AU" altLang="zh-CN" sz="1800" dirty="0"/>
              <a:t>Step 3: Click “Downloads”</a:t>
            </a:r>
          </a:p>
          <a:p>
            <a:r>
              <a:rPr kumimoji="1" lang="en-AU" altLang="zh-CN" sz="1800" dirty="0"/>
              <a:t>Step 4: Download the latest version.</a:t>
            </a:r>
          </a:p>
          <a:p>
            <a:r>
              <a:rPr kumimoji="1" lang="en-AU" altLang="zh-CN" sz="1800" dirty="0"/>
              <a:t>Step 5: Install</a:t>
            </a:r>
            <a:endParaRPr kumimoji="1" lang="zh-CN" altLang="en-US" sz="1800" dirty="0"/>
          </a:p>
        </p:txBody>
      </p:sp>
      <p:pic>
        <p:nvPicPr>
          <p:cNvPr id="4" name="图片 3">
            <a:extLst>
              <a:ext uri="{FF2B5EF4-FFF2-40B4-BE49-F238E27FC236}">
                <a16:creationId xmlns:a16="http://schemas.microsoft.com/office/drawing/2014/main" id="{66207ACA-E8D6-3249-BA8A-BD8F7563CBC0}"/>
              </a:ext>
            </a:extLst>
          </p:cNvPr>
          <p:cNvPicPr>
            <a:picLocks noChangeAspect="1"/>
          </p:cNvPicPr>
          <p:nvPr/>
        </p:nvPicPr>
        <p:blipFill>
          <a:blip r:embed="rId3"/>
          <a:stretch>
            <a:fillRect/>
          </a:stretch>
        </p:blipFill>
        <p:spPr>
          <a:xfrm>
            <a:off x="6328052" y="2796929"/>
            <a:ext cx="5457539" cy="3083509"/>
          </a:xfrm>
          <a:prstGeom prst="rect">
            <a:avLst/>
          </a:prstGeom>
        </p:spPr>
      </p:pic>
      <p:sp>
        <p:nvSpPr>
          <p:cNvPr id="1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3761137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0C46A5-5274-8040-BC06-1E4158870746}"/>
              </a:ext>
            </a:extLst>
          </p:cNvPr>
          <p:cNvSpPr>
            <a:spLocks noGrp="1"/>
          </p:cNvSpPr>
          <p:nvPr>
            <p:ph type="title"/>
          </p:nvPr>
        </p:nvSpPr>
        <p:spPr/>
        <p:txBody>
          <a:bodyPr/>
          <a:lstStyle/>
          <a:p>
            <a:r>
              <a:rPr kumimoji="1" lang="en-AU" altLang="zh-CN" sz="4000" dirty="0"/>
              <a:t>Python</a:t>
            </a:r>
            <a:r>
              <a:rPr kumimoji="1" lang="zh-CN" altLang="en-US" sz="4000" dirty="0"/>
              <a:t> </a:t>
            </a:r>
            <a:r>
              <a:rPr kumimoji="1" lang="en-US" altLang="zh-CN" sz="4000" dirty="0"/>
              <a:t>Programming/Interactive mode</a:t>
            </a:r>
            <a:endParaRPr kumimoji="1" lang="zh-CN" altLang="en-US" sz="4000" dirty="0"/>
          </a:p>
        </p:txBody>
      </p:sp>
      <p:sp>
        <p:nvSpPr>
          <p:cNvPr id="3" name="内容占位符 2">
            <a:extLst>
              <a:ext uri="{FF2B5EF4-FFF2-40B4-BE49-F238E27FC236}">
                <a16:creationId xmlns:a16="http://schemas.microsoft.com/office/drawing/2014/main" id="{4CAB9FF1-A989-524E-9394-BE298C4676BF}"/>
              </a:ext>
            </a:extLst>
          </p:cNvPr>
          <p:cNvSpPr>
            <a:spLocks noGrp="1"/>
          </p:cNvSpPr>
          <p:nvPr>
            <p:ph idx="1"/>
          </p:nvPr>
        </p:nvSpPr>
        <p:spPr>
          <a:xfrm>
            <a:off x="838200" y="1825625"/>
            <a:ext cx="9290538" cy="4351338"/>
          </a:xfrm>
        </p:spPr>
        <p:txBody>
          <a:bodyPr/>
          <a:lstStyle/>
          <a:p>
            <a:r>
              <a:rPr lang="en-AU" altLang="zh-CN" dirty="0"/>
              <a:t>Python has two basic modes: script and interactive.</a:t>
            </a:r>
          </a:p>
          <a:p>
            <a:pPr lvl="1"/>
            <a:r>
              <a:rPr lang="en-AU" altLang="zh-CN" dirty="0"/>
              <a:t>The normal mode is the mode where the scripted and finished .</a:t>
            </a:r>
            <a:r>
              <a:rPr lang="en-AU" altLang="zh-CN" dirty="0" err="1"/>
              <a:t>py</a:t>
            </a:r>
            <a:r>
              <a:rPr lang="en-AU" altLang="zh-CN" dirty="0"/>
              <a:t> files are run in the Python interpreter. </a:t>
            </a:r>
          </a:p>
          <a:p>
            <a:pPr lvl="1"/>
            <a:r>
              <a:rPr lang="en-AU" altLang="zh-CN" dirty="0"/>
              <a:t>Interactive mode is a command line shell which gives immediate feedback for each statement, while running previously fed statements in active memory</a:t>
            </a:r>
            <a:endParaRPr kumimoji="1" lang="en-AU" altLang="zh-CN" dirty="0"/>
          </a:p>
        </p:txBody>
      </p:sp>
    </p:spTree>
    <p:extLst>
      <p:ext uri="{BB962C8B-B14F-4D97-AF65-F5344CB8AC3E}">
        <p14:creationId xmlns:p14="http://schemas.microsoft.com/office/powerpoint/2010/main" val="1962106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955685-D544-874F-AE63-F03D29AC3826}"/>
              </a:ext>
            </a:extLst>
          </p:cNvPr>
          <p:cNvSpPr>
            <a:spLocks noGrp="1"/>
          </p:cNvSpPr>
          <p:nvPr>
            <p:ph type="title"/>
          </p:nvPr>
        </p:nvSpPr>
        <p:spPr>
          <a:xfrm>
            <a:off x="838200" y="0"/>
            <a:ext cx="10515600" cy="1325563"/>
          </a:xfrm>
        </p:spPr>
        <p:txBody>
          <a:bodyPr/>
          <a:lstStyle/>
          <a:p>
            <a:r>
              <a:rPr kumimoji="1" lang="en-AU" altLang="zh-CN" dirty="0"/>
              <a:t>Useful</a:t>
            </a:r>
            <a:r>
              <a:rPr kumimoji="1" lang="zh-CN" altLang="en-US" dirty="0"/>
              <a:t> </a:t>
            </a:r>
            <a:r>
              <a:rPr kumimoji="1" lang="en-US" altLang="zh-CN" dirty="0"/>
              <a:t>tools</a:t>
            </a:r>
            <a:r>
              <a:rPr kumimoji="1" lang="zh-CN" altLang="en-US" dirty="0"/>
              <a:t> </a:t>
            </a:r>
            <a:r>
              <a:rPr kumimoji="1" lang="en-US" altLang="zh-CN" dirty="0"/>
              <a:t>for</a:t>
            </a:r>
            <a:r>
              <a:rPr kumimoji="1" lang="zh-CN" altLang="en-US" dirty="0"/>
              <a:t> </a:t>
            </a:r>
            <a:r>
              <a:rPr kumimoji="1" lang="en-US" altLang="zh-CN" dirty="0"/>
              <a:t>coding</a:t>
            </a:r>
            <a:r>
              <a:rPr kumimoji="1" lang="zh-CN" altLang="en-US" dirty="0"/>
              <a:t> </a:t>
            </a:r>
          </a:p>
        </p:txBody>
      </p:sp>
      <p:sp>
        <p:nvSpPr>
          <p:cNvPr id="3" name="内容占位符 2">
            <a:extLst>
              <a:ext uri="{FF2B5EF4-FFF2-40B4-BE49-F238E27FC236}">
                <a16:creationId xmlns:a16="http://schemas.microsoft.com/office/drawing/2014/main" id="{6317035F-97A3-7A41-94CC-A7564441B6EB}"/>
              </a:ext>
            </a:extLst>
          </p:cNvPr>
          <p:cNvSpPr>
            <a:spLocks noGrp="1"/>
          </p:cNvSpPr>
          <p:nvPr>
            <p:ph idx="1"/>
          </p:nvPr>
        </p:nvSpPr>
        <p:spPr>
          <a:xfrm>
            <a:off x="838200" y="1136877"/>
            <a:ext cx="10515600" cy="5167312"/>
          </a:xfrm>
        </p:spPr>
        <p:txBody>
          <a:bodyPr/>
          <a:lstStyle/>
          <a:p>
            <a:r>
              <a:rPr kumimoji="1" lang="en-US" altLang="zh-CN" dirty="0"/>
              <a:t>Code editors</a:t>
            </a:r>
          </a:p>
          <a:p>
            <a:pPr lvl="1"/>
            <a:r>
              <a:rPr kumimoji="1" lang="en-US" altLang="zh-CN" dirty="0">
                <a:solidFill>
                  <a:srgbClr val="FF0000"/>
                </a:solidFill>
              </a:rPr>
              <a:t>Visual Studio Code (Recommended)</a:t>
            </a:r>
            <a:endParaRPr kumimoji="1" lang="en-US" altLang="zh-CN" dirty="0"/>
          </a:p>
          <a:p>
            <a:pPr lvl="1"/>
            <a:r>
              <a:rPr kumimoji="1" lang="en-US" altLang="zh-CN" dirty="0"/>
              <a:t>Vim (Complex but useful)</a:t>
            </a:r>
          </a:p>
          <a:p>
            <a:pPr lvl="1"/>
            <a:r>
              <a:rPr kumimoji="1" lang="en-US" altLang="zh-CN" dirty="0"/>
              <a:t>Sublime (free and simple)</a:t>
            </a:r>
          </a:p>
          <a:p>
            <a:r>
              <a:rPr kumimoji="1" lang="en-US" altLang="zh-CN" dirty="0"/>
              <a:t>IDEs</a:t>
            </a:r>
          </a:p>
          <a:p>
            <a:pPr lvl="1"/>
            <a:r>
              <a:rPr kumimoji="1" lang="en-US" altLang="zh-CN" dirty="0"/>
              <a:t>PyCharm</a:t>
            </a:r>
            <a:r>
              <a:rPr kumimoji="1" lang="zh-CN" altLang="en-US" dirty="0"/>
              <a:t> </a:t>
            </a:r>
            <a:r>
              <a:rPr kumimoji="1" lang="en-AU" altLang="zh-CN" dirty="0"/>
              <a:t>(Professional, Powerful)</a:t>
            </a:r>
            <a:endParaRPr kumimoji="1" lang="en-US" altLang="zh-CN" dirty="0"/>
          </a:p>
          <a:p>
            <a:pPr lvl="1"/>
            <a:r>
              <a:rPr kumimoji="1" lang="en-US" altLang="zh-CN" dirty="0"/>
              <a:t>Spyder(light-weighted)</a:t>
            </a:r>
          </a:p>
          <a:p>
            <a:r>
              <a:rPr kumimoji="1" lang="en-US" altLang="zh-CN" dirty="0"/>
              <a:t>Notebooks (</a:t>
            </a:r>
            <a:r>
              <a:rPr lang="en-AU" altLang="zh-CN" dirty="0"/>
              <a:t>capable of displaying complex equations, graphs, charts, and more</a:t>
            </a:r>
            <a:r>
              <a:rPr kumimoji="1" lang="en-US" altLang="zh-CN" dirty="0"/>
              <a:t>)</a:t>
            </a:r>
          </a:p>
          <a:p>
            <a:pPr lvl="1"/>
            <a:r>
              <a:rPr kumimoji="1" lang="en-US" altLang="zh-CN" dirty="0" err="1"/>
              <a:t>Jupyter</a:t>
            </a:r>
            <a:r>
              <a:rPr kumimoji="1" lang="en-US" altLang="zh-CN" dirty="0"/>
              <a:t> notebook (Run on local computer)</a:t>
            </a:r>
          </a:p>
          <a:p>
            <a:pPr lvl="1"/>
            <a:r>
              <a:rPr kumimoji="1" lang="en-US" altLang="zh-CN" dirty="0">
                <a:solidFill>
                  <a:srgbClr val="FF0000"/>
                </a:solidFill>
              </a:rPr>
              <a:t>Google </a:t>
            </a:r>
            <a:r>
              <a:rPr kumimoji="1" lang="en-US" altLang="zh-CN" dirty="0" err="1">
                <a:solidFill>
                  <a:srgbClr val="FF0000"/>
                </a:solidFill>
              </a:rPr>
              <a:t>Colab</a:t>
            </a:r>
            <a:r>
              <a:rPr kumimoji="1" lang="en-US" altLang="zh-CN" dirty="0">
                <a:solidFill>
                  <a:srgbClr val="FF0000"/>
                </a:solidFill>
              </a:rPr>
              <a:t> (Run on cloud, no configuration requirement)</a:t>
            </a:r>
          </a:p>
        </p:txBody>
      </p:sp>
    </p:spTree>
    <p:extLst>
      <p:ext uri="{BB962C8B-B14F-4D97-AF65-F5344CB8AC3E}">
        <p14:creationId xmlns:p14="http://schemas.microsoft.com/office/powerpoint/2010/main" val="2891646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1B40B7-0FAC-2042-8580-BEC17F790441}"/>
              </a:ext>
            </a:extLst>
          </p:cNvPr>
          <p:cNvSpPr>
            <a:spLocks noGrp="1"/>
          </p:cNvSpPr>
          <p:nvPr>
            <p:ph type="title"/>
          </p:nvPr>
        </p:nvSpPr>
        <p:spPr/>
        <p:txBody>
          <a:bodyPr/>
          <a:lstStyle/>
          <a:p>
            <a:r>
              <a:rPr kumimoji="1" lang="en-AU" altLang="zh-CN" dirty="0" err="1"/>
              <a:t>VSCode</a:t>
            </a:r>
            <a:endParaRPr kumimoji="1" lang="zh-CN" altLang="en-US" dirty="0"/>
          </a:p>
        </p:txBody>
      </p:sp>
      <p:pic>
        <p:nvPicPr>
          <p:cNvPr id="4" name="图片 3">
            <a:extLst>
              <a:ext uri="{FF2B5EF4-FFF2-40B4-BE49-F238E27FC236}">
                <a16:creationId xmlns:a16="http://schemas.microsoft.com/office/drawing/2014/main" id="{DF7FC355-7BFB-FD4B-A9F8-CEA175E85552}"/>
              </a:ext>
            </a:extLst>
          </p:cNvPr>
          <p:cNvPicPr>
            <a:picLocks noChangeAspect="1"/>
          </p:cNvPicPr>
          <p:nvPr/>
        </p:nvPicPr>
        <p:blipFill>
          <a:blip r:embed="rId2"/>
          <a:stretch>
            <a:fillRect/>
          </a:stretch>
        </p:blipFill>
        <p:spPr>
          <a:xfrm>
            <a:off x="932056" y="1612748"/>
            <a:ext cx="7950993" cy="4190850"/>
          </a:xfrm>
          <a:prstGeom prst="rect">
            <a:avLst/>
          </a:prstGeom>
        </p:spPr>
      </p:pic>
      <p:sp>
        <p:nvSpPr>
          <p:cNvPr id="6" name="文本框 5">
            <a:extLst>
              <a:ext uri="{FF2B5EF4-FFF2-40B4-BE49-F238E27FC236}">
                <a16:creationId xmlns:a16="http://schemas.microsoft.com/office/drawing/2014/main" id="{6E8ECFD1-A717-9E4B-9C86-D8451BEBF014}"/>
              </a:ext>
            </a:extLst>
          </p:cNvPr>
          <p:cNvSpPr txBox="1"/>
          <p:nvPr/>
        </p:nvSpPr>
        <p:spPr>
          <a:xfrm>
            <a:off x="1025912" y="6308209"/>
            <a:ext cx="6099716" cy="369332"/>
          </a:xfrm>
          <a:prstGeom prst="rect">
            <a:avLst/>
          </a:prstGeom>
          <a:noFill/>
        </p:spPr>
        <p:txBody>
          <a:bodyPr wrap="square">
            <a:spAutoFit/>
          </a:bodyPr>
          <a:lstStyle/>
          <a:p>
            <a:r>
              <a:rPr lang="zh-CN" altLang="en-US" dirty="0"/>
              <a:t>https://code.visualstudio.com/</a:t>
            </a:r>
          </a:p>
        </p:txBody>
      </p:sp>
      <p:sp>
        <p:nvSpPr>
          <p:cNvPr id="7" name="文本框 6">
            <a:extLst>
              <a:ext uri="{FF2B5EF4-FFF2-40B4-BE49-F238E27FC236}">
                <a16:creationId xmlns:a16="http://schemas.microsoft.com/office/drawing/2014/main" id="{C96E6B1B-09E3-2540-9E06-EC653136C8AA}"/>
              </a:ext>
            </a:extLst>
          </p:cNvPr>
          <p:cNvSpPr txBox="1"/>
          <p:nvPr/>
        </p:nvSpPr>
        <p:spPr>
          <a:xfrm>
            <a:off x="8976905" y="1513264"/>
            <a:ext cx="3026409" cy="3970318"/>
          </a:xfrm>
          <a:prstGeom prst="rect">
            <a:avLst/>
          </a:prstGeom>
          <a:noFill/>
        </p:spPr>
        <p:txBody>
          <a:bodyPr wrap="square" rtlCol="0">
            <a:spAutoFit/>
          </a:bodyPr>
          <a:lstStyle/>
          <a:p>
            <a:r>
              <a:rPr lang="en-AU" altLang="zh-CN" dirty="0"/>
              <a:t>With support for hundreds of languages, VS Code helps you be instantly productive with syntax highlighting, bracket-matching, auto-indentation, box-selection, snippets, and more. Intuitive keyboard shortcuts, easy customization and community-contributed keyboard shortcut mappings let you navigate your code with ease.</a:t>
            </a:r>
            <a:endParaRPr kumimoji="1" lang="zh-CN" altLang="en-US" dirty="0"/>
          </a:p>
        </p:txBody>
      </p:sp>
    </p:spTree>
    <p:extLst>
      <p:ext uri="{BB962C8B-B14F-4D97-AF65-F5344CB8AC3E}">
        <p14:creationId xmlns:p14="http://schemas.microsoft.com/office/powerpoint/2010/main" val="4226437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0D4CF-A74F-554D-97D0-0F5EEF2121CE}"/>
              </a:ext>
            </a:extLst>
          </p:cNvPr>
          <p:cNvSpPr>
            <a:spLocks noGrp="1"/>
          </p:cNvSpPr>
          <p:nvPr>
            <p:ph type="title"/>
          </p:nvPr>
        </p:nvSpPr>
        <p:spPr/>
        <p:txBody>
          <a:bodyPr/>
          <a:lstStyle/>
          <a:p>
            <a:r>
              <a:rPr kumimoji="1" lang="en-AU" altLang="zh-CN" dirty="0"/>
              <a:t>Google </a:t>
            </a:r>
            <a:r>
              <a:rPr kumimoji="1" lang="en-AU" altLang="zh-CN" dirty="0" err="1"/>
              <a:t>Colab</a:t>
            </a:r>
            <a:endParaRPr kumimoji="1" lang="zh-CN" altLang="en-US" dirty="0"/>
          </a:p>
        </p:txBody>
      </p:sp>
      <p:pic>
        <p:nvPicPr>
          <p:cNvPr id="4098" name="Picture 2" descr="fetch( ); decode( ); execute( );: Google Colaboratory Notebook with Data  from Google Drive">
            <a:extLst>
              <a:ext uri="{FF2B5EF4-FFF2-40B4-BE49-F238E27FC236}">
                <a16:creationId xmlns:a16="http://schemas.microsoft.com/office/drawing/2014/main" id="{33B0BFFB-BC8B-9B4F-ABAD-5F078F95E5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25737"/>
            <a:ext cx="6785606" cy="5106167"/>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41B8A270-5946-D048-A859-2CFDC334F109}"/>
              </a:ext>
            </a:extLst>
          </p:cNvPr>
          <p:cNvSpPr txBox="1"/>
          <p:nvPr/>
        </p:nvSpPr>
        <p:spPr>
          <a:xfrm>
            <a:off x="8095785" y="1690688"/>
            <a:ext cx="3258015" cy="4524315"/>
          </a:xfrm>
          <a:prstGeom prst="rect">
            <a:avLst/>
          </a:prstGeom>
          <a:noFill/>
        </p:spPr>
        <p:txBody>
          <a:bodyPr wrap="square" rtlCol="0">
            <a:spAutoFit/>
          </a:bodyPr>
          <a:lstStyle/>
          <a:p>
            <a:r>
              <a:rPr kumimoji="1" lang="en-AU" altLang="zh-CN" sz="3200" dirty="0"/>
              <a:t>Advantages:</a:t>
            </a:r>
          </a:p>
          <a:p>
            <a:pPr marL="342900" indent="-342900">
              <a:buAutoNum type="arabicPeriod"/>
            </a:pPr>
            <a:r>
              <a:rPr kumimoji="1" lang="en-AU" altLang="zh-CN" sz="3200" dirty="0"/>
              <a:t>Sharing</a:t>
            </a:r>
          </a:p>
          <a:p>
            <a:pPr marL="342900" indent="-342900">
              <a:buAutoNum type="arabicPeriod"/>
            </a:pPr>
            <a:r>
              <a:rPr kumimoji="1" lang="en-AU" altLang="zh-CN" sz="3200" dirty="0"/>
              <a:t>Versioning</a:t>
            </a:r>
          </a:p>
          <a:p>
            <a:pPr marL="342900" indent="-342900">
              <a:buAutoNum type="arabicPeriod"/>
            </a:pPr>
            <a:r>
              <a:rPr kumimoji="1" lang="en-AU" altLang="zh-CN" sz="3200" dirty="0"/>
              <a:t>Code Snippets</a:t>
            </a:r>
          </a:p>
          <a:p>
            <a:pPr marL="342900" indent="-342900">
              <a:buAutoNum type="arabicPeriod"/>
            </a:pPr>
            <a:r>
              <a:rPr kumimoji="1" lang="en-AU" altLang="zh-CN" sz="3200" dirty="0"/>
              <a:t>Forms for non-technical users</a:t>
            </a:r>
          </a:p>
          <a:p>
            <a:pPr marL="342900" indent="-342900">
              <a:buAutoNum type="arabicPeriod"/>
            </a:pPr>
            <a:r>
              <a:rPr kumimoji="1" lang="en-AU" altLang="zh-CN" sz="3200" dirty="0"/>
              <a:t>Performance</a:t>
            </a:r>
          </a:p>
          <a:p>
            <a:pPr marL="342900" indent="-342900">
              <a:buAutoNum type="arabicPeriod"/>
            </a:pPr>
            <a:r>
              <a:rPr kumimoji="1" lang="en-AU" altLang="zh-CN" sz="3200" dirty="0"/>
              <a:t>Price</a:t>
            </a:r>
          </a:p>
        </p:txBody>
      </p:sp>
    </p:spTree>
    <p:extLst>
      <p:ext uri="{BB962C8B-B14F-4D97-AF65-F5344CB8AC3E}">
        <p14:creationId xmlns:p14="http://schemas.microsoft.com/office/powerpoint/2010/main" val="2702579455"/>
      </p:ext>
    </p:extLst>
  </p:cSld>
  <p:clrMapOvr>
    <a:masterClrMapping/>
  </p:clrMapOvr>
</p:sld>
</file>

<file path=ppt/theme/theme1.xml><?xml version="1.0" encoding="utf-8"?>
<a:theme xmlns:a="http://schemas.openxmlformats.org/drawingml/2006/main" name="GradientVTI">
  <a:themeElements>
    <a:clrScheme name="Office">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Univers">
      <a:majorFont>
        <a:latin typeface="Microsoft YaHei"/>
        <a:ea typeface=""/>
        <a:cs typeface=""/>
      </a:majorFont>
      <a:minorFont>
        <a:latin typeface="Microsoft YaHe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268</TotalTime>
  <Words>1598</Words>
  <Application>Microsoft Macintosh PowerPoint</Application>
  <PresentationFormat>宽屏</PresentationFormat>
  <Paragraphs>164</Paragraphs>
  <Slides>23</Slides>
  <Notes>3</Notes>
  <HiddenSlides>0</HiddenSlides>
  <MMClips>1</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23</vt:i4>
      </vt:variant>
    </vt:vector>
  </HeadingPairs>
  <TitlesOfParts>
    <vt:vector size="28" baseType="lpstr">
      <vt:lpstr>等线</vt:lpstr>
      <vt:lpstr>Microsoft YaHei</vt:lpstr>
      <vt:lpstr>Microsoft YaHei Light</vt:lpstr>
      <vt:lpstr>Arial</vt:lpstr>
      <vt:lpstr>GradientVTI</vt:lpstr>
      <vt:lpstr>Introduction to Python</vt:lpstr>
      <vt:lpstr>What is Python</vt:lpstr>
      <vt:lpstr>Why python</vt:lpstr>
      <vt:lpstr>Hello world</vt:lpstr>
      <vt:lpstr>Download Python</vt:lpstr>
      <vt:lpstr>Python Programming/Interactive mode</vt:lpstr>
      <vt:lpstr>Useful tools for coding </vt:lpstr>
      <vt:lpstr>VSCode</vt:lpstr>
      <vt:lpstr>Google Colab</vt:lpstr>
      <vt:lpstr>Python Keywords and Identifiers</vt:lpstr>
      <vt:lpstr>Python Keywords and Identifiers</vt:lpstr>
      <vt:lpstr>Python Keywords and Identifiers</vt:lpstr>
      <vt:lpstr>Practice</vt:lpstr>
      <vt:lpstr>Variable vs Class vs Object vs Function</vt:lpstr>
      <vt:lpstr>Function</vt:lpstr>
      <vt:lpstr>Built-in Functions</vt:lpstr>
      <vt:lpstr>Syntax</vt:lpstr>
      <vt:lpstr>Syntax</vt:lpstr>
      <vt:lpstr>Syntax</vt:lpstr>
      <vt:lpstr>Module</vt:lpstr>
      <vt:lpstr>Module</vt:lpstr>
      <vt:lpstr>Import</vt:lpstr>
      <vt:lpstr>Practice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wzitong0224@gmail.com</dc:creator>
  <cp:lastModifiedBy>wzitong0224@gmail.com</cp:lastModifiedBy>
  <cp:revision>2</cp:revision>
  <dcterms:created xsi:type="dcterms:W3CDTF">2022-05-04T17:02:23Z</dcterms:created>
  <dcterms:modified xsi:type="dcterms:W3CDTF">2022-05-04T21:31:17Z</dcterms:modified>
</cp:coreProperties>
</file>